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Default Extension="gif" ContentType="image/gif"/>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48"/>
  </p:notesMasterIdLst>
  <p:handoutMasterIdLst>
    <p:handoutMasterId r:id="rId49"/>
  </p:handoutMasterIdLst>
  <p:sldIdLst>
    <p:sldId id="494" r:id="rId2"/>
    <p:sldId id="648" r:id="rId3"/>
    <p:sldId id="603" r:id="rId4"/>
    <p:sldId id="604" r:id="rId5"/>
    <p:sldId id="666" r:id="rId6"/>
    <p:sldId id="667" r:id="rId7"/>
    <p:sldId id="668" r:id="rId8"/>
    <p:sldId id="669" r:id="rId9"/>
    <p:sldId id="670" r:id="rId10"/>
    <p:sldId id="607" r:id="rId11"/>
    <p:sldId id="608" r:id="rId12"/>
    <p:sldId id="650" r:id="rId13"/>
    <p:sldId id="673" r:id="rId14"/>
    <p:sldId id="658" r:id="rId15"/>
    <p:sldId id="659" r:id="rId16"/>
    <p:sldId id="660" r:id="rId17"/>
    <p:sldId id="661" r:id="rId18"/>
    <p:sldId id="662" r:id="rId19"/>
    <p:sldId id="663" r:id="rId20"/>
    <p:sldId id="664" r:id="rId21"/>
    <p:sldId id="624" r:id="rId22"/>
    <p:sldId id="651" r:id="rId23"/>
    <p:sldId id="626" r:id="rId24"/>
    <p:sldId id="627" r:id="rId25"/>
    <p:sldId id="654" r:id="rId26"/>
    <p:sldId id="629" r:id="rId27"/>
    <p:sldId id="630" r:id="rId28"/>
    <p:sldId id="631" r:id="rId29"/>
    <p:sldId id="655" r:id="rId30"/>
    <p:sldId id="656" r:id="rId31"/>
    <p:sldId id="633" r:id="rId32"/>
    <p:sldId id="634" r:id="rId33"/>
    <p:sldId id="639" r:id="rId34"/>
    <p:sldId id="643" r:id="rId35"/>
    <p:sldId id="616" r:id="rId36"/>
    <p:sldId id="617" r:id="rId37"/>
    <p:sldId id="618" r:id="rId38"/>
    <p:sldId id="653" r:id="rId39"/>
    <p:sldId id="622" r:id="rId40"/>
    <p:sldId id="671" r:id="rId41"/>
    <p:sldId id="674" r:id="rId42"/>
    <p:sldId id="675" r:id="rId43"/>
    <p:sldId id="672" r:id="rId44"/>
    <p:sldId id="582" r:id="rId45"/>
    <p:sldId id="638" r:id="rId46"/>
    <p:sldId id="566" r:id="rId47"/>
  </p:sldIdLst>
  <p:sldSz cx="9144000" cy="6858000" type="screen4x3"/>
  <p:notesSz cx="7010400" cy="9296400"/>
  <p:defaultTextStyle>
    <a:defPPr>
      <a:defRPr lang="en-US"/>
    </a:defPPr>
    <a:lvl1pPr algn="ctr" rtl="0" fontAlgn="base">
      <a:spcBef>
        <a:spcPct val="0"/>
      </a:spcBef>
      <a:spcAft>
        <a:spcPct val="0"/>
      </a:spcAft>
      <a:defRPr b="1" kern="1200">
        <a:solidFill>
          <a:schemeClr val="tx1"/>
        </a:solidFill>
        <a:latin typeface="Arial" charset="0"/>
        <a:ea typeface="+mn-ea"/>
        <a:cs typeface="+mn-cs"/>
      </a:defRPr>
    </a:lvl1pPr>
    <a:lvl2pPr marL="457200" algn="ctr" rtl="0" fontAlgn="base">
      <a:spcBef>
        <a:spcPct val="0"/>
      </a:spcBef>
      <a:spcAft>
        <a:spcPct val="0"/>
      </a:spcAft>
      <a:defRPr b="1" kern="1200">
        <a:solidFill>
          <a:schemeClr val="tx1"/>
        </a:solidFill>
        <a:latin typeface="Arial" charset="0"/>
        <a:ea typeface="+mn-ea"/>
        <a:cs typeface="+mn-cs"/>
      </a:defRPr>
    </a:lvl2pPr>
    <a:lvl3pPr marL="914400" algn="ctr" rtl="0" fontAlgn="base">
      <a:spcBef>
        <a:spcPct val="0"/>
      </a:spcBef>
      <a:spcAft>
        <a:spcPct val="0"/>
      </a:spcAft>
      <a:defRPr b="1" kern="1200">
        <a:solidFill>
          <a:schemeClr val="tx1"/>
        </a:solidFill>
        <a:latin typeface="Arial" charset="0"/>
        <a:ea typeface="+mn-ea"/>
        <a:cs typeface="+mn-cs"/>
      </a:defRPr>
    </a:lvl3pPr>
    <a:lvl4pPr marL="1371600" algn="ctr" rtl="0" fontAlgn="base">
      <a:spcBef>
        <a:spcPct val="0"/>
      </a:spcBef>
      <a:spcAft>
        <a:spcPct val="0"/>
      </a:spcAft>
      <a:defRPr b="1" kern="1200">
        <a:solidFill>
          <a:schemeClr val="tx1"/>
        </a:solidFill>
        <a:latin typeface="Arial" charset="0"/>
        <a:ea typeface="+mn-ea"/>
        <a:cs typeface="+mn-cs"/>
      </a:defRPr>
    </a:lvl4pPr>
    <a:lvl5pPr marL="1828800" algn="ct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clrMru>
    <a:srgbClr val="FF3300"/>
    <a:srgbClr val="1255A6"/>
    <a:srgbClr val="7FB439"/>
    <a:srgbClr val="EFF7E5"/>
    <a:srgbClr val="DCEDC5"/>
    <a:srgbClr val="EDF6E2"/>
    <a:srgbClr val="E8F3D9"/>
    <a:srgbClr val="F4F9ED"/>
    <a:srgbClr val="FFFFFF"/>
    <a:srgbClr val="FF66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66" autoAdjust="0"/>
    <p:restoredTop sz="78136" autoAdjust="0"/>
  </p:normalViewPr>
  <p:slideViewPr>
    <p:cSldViewPr snapToGrid="0">
      <p:cViewPr varScale="1">
        <p:scale>
          <a:sx n="91" d="100"/>
          <a:sy n="91" d="100"/>
        </p:scale>
        <p:origin x="-1668" y="-102"/>
      </p:cViewPr>
      <p:guideLst>
        <p:guide orient="horz" pos="1040"/>
        <p:guide pos="751"/>
      </p:guideLst>
    </p:cSldViewPr>
  </p:slideViewPr>
  <p:notesTextViewPr>
    <p:cViewPr>
      <p:scale>
        <a:sx n="100" d="100"/>
        <a:sy n="100" d="100"/>
      </p:scale>
      <p:origin x="0" y="0"/>
    </p:cViewPr>
  </p:notesTextViewPr>
  <p:sorterViewPr>
    <p:cViewPr>
      <p:scale>
        <a:sx n="100" d="100"/>
        <a:sy n="100" d="100"/>
      </p:scale>
      <p:origin x="0" y="2604"/>
    </p:cViewPr>
  </p:sorterViewPr>
  <p:notesViewPr>
    <p:cSldViewPr snapToGrid="0">
      <p:cViewPr varScale="1">
        <p:scale>
          <a:sx n="67" d="100"/>
          <a:sy n="67" d="100"/>
        </p:scale>
        <p:origin x="-3330" y="-120"/>
      </p:cViewPr>
      <p:guideLst>
        <p:guide orient="horz" pos="2928"/>
        <p:guide pos="2208"/>
      </p:guideLst>
    </p:cSldViewPr>
  </p:notesViewPr>
  <p:gridSpacing cx="39327138" cy="3932713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7810" name="Rectangle 2"/>
          <p:cNvSpPr>
            <a:spLocks noGrp="1" noChangeArrowheads="1"/>
          </p:cNvSpPr>
          <p:nvPr>
            <p:ph type="hdr" sz="quarter"/>
          </p:nvPr>
        </p:nvSpPr>
        <p:spPr bwMode="auto">
          <a:xfrm>
            <a:off x="1" y="2"/>
            <a:ext cx="3038475" cy="464505"/>
          </a:xfrm>
          <a:prstGeom prst="rect">
            <a:avLst/>
          </a:prstGeom>
          <a:noFill/>
          <a:ln w="9525">
            <a:noFill/>
            <a:miter lim="800000"/>
            <a:headEnd/>
            <a:tailEnd/>
          </a:ln>
          <a:effectLst/>
        </p:spPr>
        <p:txBody>
          <a:bodyPr vert="horz" wrap="square" lIns="90979" tIns="45490" rIns="90979" bIns="45490" numCol="1" anchor="t" anchorCtr="0" compatLnSpc="1">
            <a:prstTxWarp prst="textNoShape">
              <a:avLst/>
            </a:prstTxWarp>
          </a:bodyPr>
          <a:lstStyle>
            <a:lvl1pPr algn="l">
              <a:defRPr sz="1200" b="0"/>
            </a:lvl1pPr>
          </a:lstStyle>
          <a:p>
            <a:pPr>
              <a:defRPr/>
            </a:pPr>
            <a:endParaRPr lang="en-US" dirty="0"/>
          </a:p>
        </p:txBody>
      </p:sp>
      <p:sp>
        <p:nvSpPr>
          <p:cNvPr id="887811" name="Rectangle 3"/>
          <p:cNvSpPr>
            <a:spLocks noGrp="1" noChangeArrowheads="1"/>
          </p:cNvSpPr>
          <p:nvPr>
            <p:ph type="dt" sz="quarter" idx="1"/>
          </p:nvPr>
        </p:nvSpPr>
        <p:spPr bwMode="auto">
          <a:xfrm>
            <a:off x="3970339" y="2"/>
            <a:ext cx="3038475" cy="464505"/>
          </a:xfrm>
          <a:prstGeom prst="rect">
            <a:avLst/>
          </a:prstGeom>
          <a:noFill/>
          <a:ln w="9525">
            <a:noFill/>
            <a:miter lim="800000"/>
            <a:headEnd/>
            <a:tailEnd/>
          </a:ln>
          <a:effectLst/>
        </p:spPr>
        <p:txBody>
          <a:bodyPr vert="horz" wrap="square" lIns="90979" tIns="45490" rIns="90979" bIns="45490" numCol="1" anchor="t" anchorCtr="0" compatLnSpc="1">
            <a:prstTxWarp prst="textNoShape">
              <a:avLst/>
            </a:prstTxWarp>
          </a:bodyPr>
          <a:lstStyle>
            <a:lvl1pPr algn="r">
              <a:defRPr sz="1200" b="0"/>
            </a:lvl1pPr>
          </a:lstStyle>
          <a:p>
            <a:pPr>
              <a:defRPr/>
            </a:pPr>
            <a:endParaRPr lang="en-US" dirty="0"/>
          </a:p>
        </p:txBody>
      </p:sp>
      <p:sp>
        <p:nvSpPr>
          <p:cNvPr id="887812" name="Rectangle 4"/>
          <p:cNvSpPr>
            <a:spLocks noGrp="1" noChangeArrowheads="1"/>
          </p:cNvSpPr>
          <p:nvPr>
            <p:ph type="ftr" sz="quarter" idx="2"/>
          </p:nvPr>
        </p:nvSpPr>
        <p:spPr bwMode="auto">
          <a:xfrm>
            <a:off x="1" y="8830322"/>
            <a:ext cx="3038475" cy="464505"/>
          </a:xfrm>
          <a:prstGeom prst="rect">
            <a:avLst/>
          </a:prstGeom>
          <a:noFill/>
          <a:ln w="9525">
            <a:noFill/>
            <a:miter lim="800000"/>
            <a:headEnd/>
            <a:tailEnd/>
          </a:ln>
          <a:effectLst/>
        </p:spPr>
        <p:txBody>
          <a:bodyPr vert="horz" wrap="square" lIns="90979" tIns="45490" rIns="90979" bIns="45490" numCol="1" anchor="b" anchorCtr="0" compatLnSpc="1">
            <a:prstTxWarp prst="textNoShape">
              <a:avLst/>
            </a:prstTxWarp>
          </a:bodyPr>
          <a:lstStyle>
            <a:lvl1pPr algn="l">
              <a:defRPr sz="1200" b="0"/>
            </a:lvl1pPr>
          </a:lstStyle>
          <a:p>
            <a:pPr>
              <a:defRPr/>
            </a:pPr>
            <a:endParaRPr lang="en-US" dirty="0"/>
          </a:p>
        </p:txBody>
      </p:sp>
      <p:sp>
        <p:nvSpPr>
          <p:cNvPr id="887813" name="Rectangle 5"/>
          <p:cNvSpPr>
            <a:spLocks noGrp="1" noChangeArrowheads="1"/>
          </p:cNvSpPr>
          <p:nvPr>
            <p:ph type="sldNum" sz="quarter" idx="3"/>
          </p:nvPr>
        </p:nvSpPr>
        <p:spPr bwMode="auto">
          <a:xfrm>
            <a:off x="3970339" y="8830322"/>
            <a:ext cx="3038475" cy="464505"/>
          </a:xfrm>
          <a:prstGeom prst="rect">
            <a:avLst/>
          </a:prstGeom>
          <a:noFill/>
          <a:ln w="9525">
            <a:noFill/>
            <a:miter lim="800000"/>
            <a:headEnd/>
            <a:tailEnd/>
          </a:ln>
          <a:effectLst/>
        </p:spPr>
        <p:txBody>
          <a:bodyPr vert="horz" wrap="square" lIns="90979" tIns="45490" rIns="90979" bIns="45490" numCol="1" anchor="b" anchorCtr="0" compatLnSpc="1">
            <a:prstTxWarp prst="textNoShape">
              <a:avLst/>
            </a:prstTxWarp>
          </a:bodyPr>
          <a:lstStyle>
            <a:lvl1pPr algn="r">
              <a:defRPr sz="1200" b="0"/>
            </a:lvl1pPr>
          </a:lstStyle>
          <a:p>
            <a:pPr>
              <a:defRPr/>
            </a:pPr>
            <a:fld id="{25522AD4-9437-48BA-A1D8-2A9C0C0D2D3F}"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1" y="2"/>
            <a:ext cx="3038475" cy="464505"/>
          </a:xfrm>
          <a:prstGeom prst="rect">
            <a:avLst/>
          </a:prstGeom>
          <a:noFill/>
          <a:ln w="9525">
            <a:noFill/>
            <a:miter lim="800000"/>
            <a:headEnd/>
            <a:tailEnd/>
          </a:ln>
          <a:effectLst/>
        </p:spPr>
        <p:txBody>
          <a:bodyPr vert="horz" wrap="square" lIns="90979" tIns="45490" rIns="90979" bIns="45490" numCol="1" anchor="t" anchorCtr="0" compatLnSpc="1">
            <a:prstTxWarp prst="textNoShape">
              <a:avLst/>
            </a:prstTxWarp>
          </a:bodyPr>
          <a:lstStyle>
            <a:lvl1pPr algn="l">
              <a:defRPr sz="1200" b="0"/>
            </a:lvl1pPr>
          </a:lstStyle>
          <a:p>
            <a:pPr>
              <a:defRPr/>
            </a:pPr>
            <a:endParaRPr lang="en-US" dirty="0"/>
          </a:p>
        </p:txBody>
      </p:sp>
      <p:sp>
        <p:nvSpPr>
          <p:cNvPr id="62467" name="Rectangle 3"/>
          <p:cNvSpPr>
            <a:spLocks noGrp="1" noChangeArrowheads="1"/>
          </p:cNvSpPr>
          <p:nvPr>
            <p:ph type="dt" idx="1"/>
          </p:nvPr>
        </p:nvSpPr>
        <p:spPr bwMode="auto">
          <a:xfrm>
            <a:off x="3970339" y="2"/>
            <a:ext cx="3038475" cy="464505"/>
          </a:xfrm>
          <a:prstGeom prst="rect">
            <a:avLst/>
          </a:prstGeom>
          <a:noFill/>
          <a:ln w="9525">
            <a:noFill/>
            <a:miter lim="800000"/>
            <a:headEnd/>
            <a:tailEnd/>
          </a:ln>
          <a:effectLst/>
        </p:spPr>
        <p:txBody>
          <a:bodyPr vert="horz" wrap="square" lIns="90979" tIns="45490" rIns="90979" bIns="45490" numCol="1" anchor="t" anchorCtr="0" compatLnSpc="1">
            <a:prstTxWarp prst="textNoShape">
              <a:avLst/>
            </a:prstTxWarp>
          </a:bodyPr>
          <a:lstStyle>
            <a:lvl1pPr algn="r">
              <a:defRPr sz="1200" b="0"/>
            </a:lvl1pPr>
          </a:lstStyle>
          <a:p>
            <a:pPr>
              <a:defRPr/>
            </a:pPr>
            <a:endParaRPr lang="en-US" dirty="0"/>
          </a:p>
        </p:txBody>
      </p:sp>
      <p:sp>
        <p:nvSpPr>
          <p:cNvPr id="32772" name="Rectangle 4"/>
          <p:cNvSpPr>
            <a:spLocks noGrp="1" noRot="1" noChangeAspect="1" noChangeArrowheads="1" noTextEdit="1"/>
          </p:cNvSpPr>
          <p:nvPr>
            <p:ph type="sldImg" idx="2"/>
          </p:nvPr>
        </p:nvSpPr>
        <p:spPr bwMode="auto">
          <a:xfrm>
            <a:off x="565150" y="231775"/>
            <a:ext cx="5886450" cy="4416425"/>
          </a:xfrm>
          <a:prstGeom prst="rect">
            <a:avLst/>
          </a:prstGeom>
          <a:noFill/>
          <a:ln w="9525">
            <a:solidFill>
              <a:srgbClr val="000000"/>
            </a:solidFill>
            <a:miter lim="800000"/>
            <a:headEnd/>
            <a:tailEnd/>
          </a:ln>
        </p:spPr>
      </p:sp>
      <p:sp>
        <p:nvSpPr>
          <p:cNvPr id="62469" name="Rectangle 5"/>
          <p:cNvSpPr>
            <a:spLocks noGrp="1" noChangeArrowheads="1"/>
          </p:cNvSpPr>
          <p:nvPr>
            <p:ph type="body" sz="quarter" idx="3"/>
          </p:nvPr>
        </p:nvSpPr>
        <p:spPr bwMode="auto">
          <a:xfrm>
            <a:off x="700088" y="4714334"/>
            <a:ext cx="5610225" cy="3752257"/>
          </a:xfrm>
          <a:prstGeom prst="rect">
            <a:avLst/>
          </a:prstGeom>
          <a:noFill/>
          <a:ln w="9525">
            <a:noFill/>
            <a:miter lim="800000"/>
            <a:headEnd/>
            <a:tailEnd/>
          </a:ln>
          <a:effectLst/>
        </p:spPr>
        <p:txBody>
          <a:bodyPr vert="horz" wrap="square" lIns="90979" tIns="0" rIns="90979" bIns="45490" numCol="1" anchor="t" anchorCtr="0" compatLnSpc="1">
            <a:prstTxWarp prst="textNoShape">
              <a:avLst/>
            </a:prstTxWarp>
          </a:bodyPr>
          <a:lstStyle/>
          <a:p>
            <a:pPr lvl="0"/>
            <a:r>
              <a:rPr lang="en-US" noProof="0" smtClean="0"/>
              <a:t>Click</a:t>
            </a:r>
            <a:br>
              <a:rPr lang="en-US" noProof="0" smtClean="0"/>
            </a:br>
            <a:r>
              <a:rPr lang="en-US" noProof="0" smtClean="0"/>
              <a:t> to </a:t>
            </a:r>
            <a:br>
              <a:rPr lang="en-US" noProof="0" smtClean="0"/>
            </a:br>
            <a:r>
              <a:rPr lang="en-US" noProof="0" smtClean="0"/>
              <a:t>edit </a:t>
            </a:r>
            <a:br>
              <a:rPr lang="en-US" noProof="0" smtClean="0"/>
            </a:br>
            <a:r>
              <a:rPr lang="en-US" noProof="0" smtClean="0"/>
              <a:t>Master</a:t>
            </a:r>
            <a:br>
              <a:rPr lang="en-US" noProof="0" smtClean="0"/>
            </a:br>
            <a:r>
              <a:rPr lang="en-US" noProof="0" smtClean="0"/>
              <a:t>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2470" name="Rectangle 6"/>
          <p:cNvSpPr>
            <a:spLocks noGrp="1" noChangeArrowheads="1"/>
          </p:cNvSpPr>
          <p:nvPr>
            <p:ph type="ftr" sz="quarter" idx="4"/>
          </p:nvPr>
        </p:nvSpPr>
        <p:spPr bwMode="auto">
          <a:xfrm>
            <a:off x="1" y="8830322"/>
            <a:ext cx="3038475" cy="464505"/>
          </a:xfrm>
          <a:prstGeom prst="rect">
            <a:avLst/>
          </a:prstGeom>
          <a:noFill/>
          <a:ln w="9525">
            <a:noFill/>
            <a:miter lim="800000"/>
            <a:headEnd/>
            <a:tailEnd/>
          </a:ln>
          <a:effectLst/>
        </p:spPr>
        <p:txBody>
          <a:bodyPr vert="horz" wrap="square" lIns="90979" tIns="45490" rIns="90979" bIns="45490" numCol="1" anchor="b" anchorCtr="0" compatLnSpc="1">
            <a:prstTxWarp prst="textNoShape">
              <a:avLst/>
            </a:prstTxWarp>
          </a:bodyPr>
          <a:lstStyle>
            <a:lvl1pPr algn="l">
              <a:defRPr sz="1200" b="0"/>
            </a:lvl1pPr>
          </a:lstStyle>
          <a:p>
            <a:pPr>
              <a:defRPr/>
            </a:pPr>
            <a:endParaRPr lang="en-US" dirty="0"/>
          </a:p>
        </p:txBody>
      </p:sp>
      <p:sp>
        <p:nvSpPr>
          <p:cNvPr id="62471" name="Rectangle 7"/>
          <p:cNvSpPr>
            <a:spLocks noGrp="1" noChangeArrowheads="1"/>
          </p:cNvSpPr>
          <p:nvPr>
            <p:ph type="sldNum" sz="quarter" idx="5"/>
          </p:nvPr>
        </p:nvSpPr>
        <p:spPr bwMode="auto">
          <a:xfrm>
            <a:off x="3970339" y="8830322"/>
            <a:ext cx="3038475" cy="464505"/>
          </a:xfrm>
          <a:prstGeom prst="rect">
            <a:avLst/>
          </a:prstGeom>
          <a:noFill/>
          <a:ln w="9525">
            <a:noFill/>
            <a:miter lim="800000"/>
            <a:headEnd/>
            <a:tailEnd/>
          </a:ln>
          <a:effectLst/>
        </p:spPr>
        <p:txBody>
          <a:bodyPr vert="horz" wrap="square" lIns="90979" tIns="45490" rIns="90979" bIns="45490" numCol="1" anchor="b" anchorCtr="0" compatLnSpc="1">
            <a:prstTxWarp prst="textNoShape">
              <a:avLst/>
            </a:prstTxWarp>
          </a:bodyPr>
          <a:lstStyle>
            <a:lvl1pPr algn="r">
              <a:defRPr sz="1200" b="0"/>
            </a:lvl1pPr>
          </a:lstStyle>
          <a:p>
            <a:pPr>
              <a:defRPr/>
            </a:pPr>
            <a:fld id="{A9944E44-45D8-4917-B579-5AF41F8D62D5}" type="slidenum">
              <a:rPr lang="en-US"/>
              <a:pPr>
                <a:defRPr/>
              </a:pPr>
              <a:t>‹#›</a:t>
            </a:fld>
            <a:endParaRPr lang="en-US" dirty="0"/>
          </a:p>
        </p:txBody>
      </p:sp>
      <p:grpSp>
        <p:nvGrpSpPr>
          <p:cNvPr id="32776" name="Group 20"/>
          <p:cNvGrpSpPr>
            <a:grpSpLocks/>
          </p:cNvGrpSpPr>
          <p:nvPr/>
        </p:nvGrpSpPr>
        <p:grpSpPr bwMode="auto">
          <a:xfrm>
            <a:off x="676275" y="4996186"/>
            <a:ext cx="5676900" cy="3552283"/>
            <a:chOff x="428" y="3160"/>
            <a:chExt cx="3588" cy="1056"/>
          </a:xfrm>
        </p:grpSpPr>
        <p:sp>
          <p:nvSpPr>
            <p:cNvPr id="62472" name="Line 8"/>
            <p:cNvSpPr>
              <a:spLocks noChangeShapeType="1"/>
            </p:cNvSpPr>
            <p:nvPr/>
          </p:nvSpPr>
          <p:spPr bwMode="auto">
            <a:xfrm>
              <a:off x="428" y="3160"/>
              <a:ext cx="3588" cy="0"/>
            </a:xfrm>
            <a:prstGeom prst="line">
              <a:avLst/>
            </a:prstGeom>
            <a:noFill/>
            <a:ln w="9525">
              <a:solidFill>
                <a:schemeClr val="tx1"/>
              </a:solidFill>
              <a:round/>
              <a:headEnd/>
              <a:tailEnd/>
            </a:ln>
            <a:effectLst/>
          </p:spPr>
          <p:txBody>
            <a:bodyPr/>
            <a:lstStyle/>
            <a:p>
              <a:pPr>
                <a:defRPr/>
              </a:pPr>
              <a:endParaRPr lang="en-US" dirty="0"/>
            </a:p>
          </p:txBody>
        </p:sp>
        <p:sp>
          <p:nvSpPr>
            <p:cNvPr id="62473" name="Line 9"/>
            <p:cNvSpPr>
              <a:spLocks noChangeShapeType="1"/>
            </p:cNvSpPr>
            <p:nvPr/>
          </p:nvSpPr>
          <p:spPr bwMode="auto">
            <a:xfrm>
              <a:off x="428" y="3256"/>
              <a:ext cx="3588" cy="0"/>
            </a:xfrm>
            <a:prstGeom prst="line">
              <a:avLst/>
            </a:prstGeom>
            <a:noFill/>
            <a:ln w="9525">
              <a:solidFill>
                <a:schemeClr val="tx1"/>
              </a:solidFill>
              <a:round/>
              <a:headEnd/>
              <a:tailEnd/>
            </a:ln>
            <a:effectLst/>
          </p:spPr>
          <p:txBody>
            <a:bodyPr/>
            <a:lstStyle/>
            <a:p>
              <a:pPr>
                <a:defRPr/>
              </a:pPr>
              <a:endParaRPr lang="en-US" dirty="0"/>
            </a:p>
          </p:txBody>
        </p:sp>
        <p:sp>
          <p:nvSpPr>
            <p:cNvPr id="62474" name="Line 10"/>
            <p:cNvSpPr>
              <a:spLocks noChangeShapeType="1"/>
            </p:cNvSpPr>
            <p:nvPr/>
          </p:nvSpPr>
          <p:spPr bwMode="auto">
            <a:xfrm>
              <a:off x="428" y="3352"/>
              <a:ext cx="3588" cy="0"/>
            </a:xfrm>
            <a:prstGeom prst="line">
              <a:avLst/>
            </a:prstGeom>
            <a:noFill/>
            <a:ln w="9525">
              <a:solidFill>
                <a:schemeClr val="tx1"/>
              </a:solidFill>
              <a:round/>
              <a:headEnd/>
              <a:tailEnd/>
            </a:ln>
            <a:effectLst/>
          </p:spPr>
          <p:txBody>
            <a:bodyPr/>
            <a:lstStyle/>
            <a:p>
              <a:pPr>
                <a:defRPr/>
              </a:pPr>
              <a:endParaRPr lang="en-US" dirty="0"/>
            </a:p>
          </p:txBody>
        </p:sp>
        <p:sp>
          <p:nvSpPr>
            <p:cNvPr id="62475" name="Line 11"/>
            <p:cNvSpPr>
              <a:spLocks noChangeShapeType="1"/>
            </p:cNvSpPr>
            <p:nvPr/>
          </p:nvSpPr>
          <p:spPr bwMode="auto">
            <a:xfrm>
              <a:off x="428" y="3448"/>
              <a:ext cx="3588" cy="0"/>
            </a:xfrm>
            <a:prstGeom prst="line">
              <a:avLst/>
            </a:prstGeom>
            <a:noFill/>
            <a:ln w="9525">
              <a:solidFill>
                <a:schemeClr val="tx1"/>
              </a:solidFill>
              <a:round/>
              <a:headEnd/>
              <a:tailEnd/>
            </a:ln>
            <a:effectLst/>
          </p:spPr>
          <p:txBody>
            <a:bodyPr/>
            <a:lstStyle/>
            <a:p>
              <a:pPr>
                <a:defRPr/>
              </a:pPr>
              <a:endParaRPr lang="en-US" dirty="0"/>
            </a:p>
          </p:txBody>
        </p:sp>
        <p:sp>
          <p:nvSpPr>
            <p:cNvPr id="62476" name="Line 12"/>
            <p:cNvSpPr>
              <a:spLocks noChangeShapeType="1"/>
            </p:cNvSpPr>
            <p:nvPr/>
          </p:nvSpPr>
          <p:spPr bwMode="auto">
            <a:xfrm>
              <a:off x="428" y="3544"/>
              <a:ext cx="3588" cy="0"/>
            </a:xfrm>
            <a:prstGeom prst="line">
              <a:avLst/>
            </a:prstGeom>
            <a:noFill/>
            <a:ln w="9525">
              <a:solidFill>
                <a:schemeClr val="tx1"/>
              </a:solidFill>
              <a:round/>
              <a:headEnd/>
              <a:tailEnd/>
            </a:ln>
            <a:effectLst/>
          </p:spPr>
          <p:txBody>
            <a:bodyPr/>
            <a:lstStyle/>
            <a:p>
              <a:pPr>
                <a:defRPr/>
              </a:pPr>
              <a:endParaRPr lang="en-US" dirty="0"/>
            </a:p>
          </p:txBody>
        </p:sp>
        <p:sp>
          <p:nvSpPr>
            <p:cNvPr id="62477" name="Line 13"/>
            <p:cNvSpPr>
              <a:spLocks noChangeShapeType="1"/>
            </p:cNvSpPr>
            <p:nvPr/>
          </p:nvSpPr>
          <p:spPr bwMode="auto">
            <a:xfrm>
              <a:off x="428" y="3640"/>
              <a:ext cx="3588" cy="0"/>
            </a:xfrm>
            <a:prstGeom prst="line">
              <a:avLst/>
            </a:prstGeom>
            <a:noFill/>
            <a:ln w="9525">
              <a:solidFill>
                <a:schemeClr val="tx1"/>
              </a:solidFill>
              <a:round/>
              <a:headEnd/>
              <a:tailEnd/>
            </a:ln>
            <a:effectLst/>
          </p:spPr>
          <p:txBody>
            <a:bodyPr/>
            <a:lstStyle/>
            <a:p>
              <a:pPr>
                <a:defRPr/>
              </a:pPr>
              <a:endParaRPr lang="en-US" dirty="0"/>
            </a:p>
          </p:txBody>
        </p:sp>
        <p:sp>
          <p:nvSpPr>
            <p:cNvPr id="62478" name="Line 14"/>
            <p:cNvSpPr>
              <a:spLocks noChangeShapeType="1"/>
            </p:cNvSpPr>
            <p:nvPr/>
          </p:nvSpPr>
          <p:spPr bwMode="auto">
            <a:xfrm>
              <a:off x="428" y="3736"/>
              <a:ext cx="3588" cy="0"/>
            </a:xfrm>
            <a:prstGeom prst="line">
              <a:avLst/>
            </a:prstGeom>
            <a:noFill/>
            <a:ln w="9525">
              <a:solidFill>
                <a:schemeClr val="tx1"/>
              </a:solidFill>
              <a:round/>
              <a:headEnd/>
              <a:tailEnd/>
            </a:ln>
            <a:effectLst/>
          </p:spPr>
          <p:txBody>
            <a:bodyPr/>
            <a:lstStyle/>
            <a:p>
              <a:pPr>
                <a:defRPr/>
              </a:pPr>
              <a:endParaRPr lang="en-US" dirty="0"/>
            </a:p>
          </p:txBody>
        </p:sp>
        <p:sp>
          <p:nvSpPr>
            <p:cNvPr id="62479" name="Line 15"/>
            <p:cNvSpPr>
              <a:spLocks noChangeShapeType="1"/>
            </p:cNvSpPr>
            <p:nvPr/>
          </p:nvSpPr>
          <p:spPr bwMode="auto">
            <a:xfrm>
              <a:off x="428" y="3832"/>
              <a:ext cx="3588" cy="0"/>
            </a:xfrm>
            <a:prstGeom prst="line">
              <a:avLst/>
            </a:prstGeom>
            <a:noFill/>
            <a:ln w="9525">
              <a:solidFill>
                <a:schemeClr val="tx1"/>
              </a:solidFill>
              <a:round/>
              <a:headEnd/>
              <a:tailEnd/>
            </a:ln>
            <a:effectLst/>
          </p:spPr>
          <p:txBody>
            <a:bodyPr/>
            <a:lstStyle/>
            <a:p>
              <a:pPr>
                <a:defRPr/>
              </a:pPr>
              <a:endParaRPr lang="en-US" dirty="0"/>
            </a:p>
          </p:txBody>
        </p:sp>
        <p:sp>
          <p:nvSpPr>
            <p:cNvPr id="62480" name="Line 16"/>
            <p:cNvSpPr>
              <a:spLocks noChangeShapeType="1"/>
            </p:cNvSpPr>
            <p:nvPr/>
          </p:nvSpPr>
          <p:spPr bwMode="auto">
            <a:xfrm>
              <a:off x="428" y="3928"/>
              <a:ext cx="3588" cy="0"/>
            </a:xfrm>
            <a:prstGeom prst="line">
              <a:avLst/>
            </a:prstGeom>
            <a:noFill/>
            <a:ln w="9525">
              <a:solidFill>
                <a:schemeClr val="tx1"/>
              </a:solidFill>
              <a:round/>
              <a:headEnd/>
              <a:tailEnd/>
            </a:ln>
            <a:effectLst/>
          </p:spPr>
          <p:txBody>
            <a:bodyPr/>
            <a:lstStyle/>
            <a:p>
              <a:pPr>
                <a:defRPr/>
              </a:pPr>
              <a:endParaRPr lang="en-US" dirty="0"/>
            </a:p>
          </p:txBody>
        </p:sp>
        <p:sp>
          <p:nvSpPr>
            <p:cNvPr id="62481" name="Line 17"/>
            <p:cNvSpPr>
              <a:spLocks noChangeShapeType="1"/>
            </p:cNvSpPr>
            <p:nvPr/>
          </p:nvSpPr>
          <p:spPr bwMode="auto">
            <a:xfrm>
              <a:off x="428" y="4024"/>
              <a:ext cx="3588" cy="0"/>
            </a:xfrm>
            <a:prstGeom prst="line">
              <a:avLst/>
            </a:prstGeom>
            <a:noFill/>
            <a:ln w="9525">
              <a:solidFill>
                <a:schemeClr val="tx1"/>
              </a:solidFill>
              <a:round/>
              <a:headEnd/>
              <a:tailEnd/>
            </a:ln>
            <a:effectLst/>
          </p:spPr>
          <p:txBody>
            <a:bodyPr/>
            <a:lstStyle/>
            <a:p>
              <a:pPr>
                <a:defRPr/>
              </a:pPr>
              <a:endParaRPr lang="en-US" dirty="0"/>
            </a:p>
          </p:txBody>
        </p:sp>
        <p:sp>
          <p:nvSpPr>
            <p:cNvPr id="62482" name="Line 18"/>
            <p:cNvSpPr>
              <a:spLocks noChangeShapeType="1"/>
            </p:cNvSpPr>
            <p:nvPr/>
          </p:nvSpPr>
          <p:spPr bwMode="auto">
            <a:xfrm>
              <a:off x="428" y="4120"/>
              <a:ext cx="3588" cy="0"/>
            </a:xfrm>
            <a:prstGeom prst="line">
              <a:avLst/>
            </a:prstGeom>
            <a:noFill/>
            <a:ln w="9525">
              <a:solidFill>
                <a:schemeClr val="tx1"/>
              </a:solidFill>
              <a:round/>
              <a:headEnd/>
              <a:tailEnd/>
            </a:ln>
            <a:effectLst/>
          </p:spPr>
          <p:txBody>
            <a:bodyPr/>
            <a:lstStyle/>
            <a:p>
              <a:pPr>
                <a:defRPr/>
              </a:pPr>
              <a:endParaRPr lang="en-US" dirty="0"/>
            </a:p>
          </p:txBody>
        </p:sp>
        <p:sp>
          <p:nvSpPr>
            <p:cNvPr id="62483" name="Line 19"/>
            <p:cNvSpPr>
              <a:spLocks noChangeShapeType="1"/>
            </p:cNvSpPr>
            <p:nvPr/>
          </p:nvSpPr>
          <p:spPr bwMode="auto">
            <a:xfrm>
              <a:off x="428" y="4216"/>
              <a:ext cx="3588" cy="0"/>
            </a:xfrm>
            <a:prstGeom prst="line">
              <a:avLst/>
            </a:prstGeom>
            <a:noFill/>
            <a:ln w="9525">
              <a:solidFill>
                <a:schemeClr val="tx1"/>
              </a:solidFill>
              <a:round/>
              <a:headEnd/>
              <a:tailEnd/>
            </a:ln>
            <a:effectLst/>
          </p:spPr>
          <p:txBody>
            <a:bodyPr/>
            <a:lstStyle/>
            <a:p>
              <a:pPr>
                <a:defRPr/>
              </a:pPr>
              <a:endParaRPr lang="en-US" dirty="0"/>
            </a:p>
          </p:txBody>
        </p:sp>
      </p:grpSp>
    </p:spTree>
  </p:cSld>
  <p:clrMap bg1="lt1" tx1="dk1" bg2="lt2" tx2="dk2" accent1="accent1" accent2="accent2" accent3="accent3" accent4="accent4" accent5="accent5" accent6="accent6" hlink="hlink" folHlink="folHlink"/>
  <p:notesStyle>
    <a:lvl1pPr algn="l" rtl="0" eaLnBrk="0" fontAlgn="base" hangingPunct="0">
      <a:lnSpc>
        <a:spcPct val="175000"/>
      </a:lnSpc>
      <a:spcBef>
        <a:spcPct val="5000"/>
      </a:spcBef>
      <a:spcAft>
        <a:spcPct val="0"/>
      </a:spcAft>
      <a:defRPr sz="1200" kern="1200">
        <a:solidFill>
          <a:schemeClr val="tx1"/>
        </a:solidFill>
        <a:latin typeface="Arial" charset="0"/>
        <a:ea typeface="+mn-ea"/>
        <a:cs typeface="+mn-cs"/>
      </a:defRPr>
    </a:lvl1pPr>
    <a:lvl2pPr marL="457200" algn="l" rtl="0" eaLnBrk="0" fontAlgn="base" hangingPunct="0">
      <a:lnSpc>
        <a:spcPct val="175000"/>
      </a:lnSpc>
      <a:spcBef>
        <a:spcPct val="5000"/>
      </a:spcBef>
      <a:spcAft>
        <a:spcPct val="0"/>
      </a:spcAft>
      <a:defRPr sz="1200" kern="1200">
        <a:solidFill>
          <a:schemeClr val="tx1"/>
        </a:solidFill>
        <a:latin typeface="Arial" charset="0"/>
        <a:ea typeface="+mn-ea"/>
        <a:cs typeface="+mn-cs"/>
      </a:defRPr>
    </a:lvl2pPr>
    <a:lvl3pPr marL="914400" algn="l" rtl="0" eaLnBrk="0" fontAlgn="base" hangingPunct="0">
      <a:lnSpc>
        <a:spcPct val="175000"/>
      </a:lnSpc>
      <a:spcBef>
        <a:spcPct val="5000"/>
      </a:spcBef>
      <a:spcAft>
        <a:spcPct val="0"/>
      </a:spcAft>
      <a:defRPr sz="1200" kern="1200">
        <a:solidFill>
          <a:schemeClr val="tx1"/>
        </a:solidFill>
        <a:latin typeface="Arial" charset="0"/>
        <a:ea typeface="+mn-ea"/>
        <a:cs typeface="+mn-cs"/>
      </a:defRPr>
    </a:lvl3pPr>
    <a:lvl4pPr marL="1371600" algn="l" rtl="0" eaLnBrk="0" fontAlgn="base" hangingPunct="0">
      <a:lnSpc>
        <a:spcPct val="175000"/>
      </a:lnSpc>
      <a:spcBef>
        <a:spcPct val="5000"/>
      </a:spcBef>
      <a:spcAft>
        <a:spcPct val="0"/>
      </a:spcAft>
      <a:defRPr sz="1200" kern="1200">
        <a:solidFill>
          <a:schemeClr val="tx1"/>
        </a:solidFill>
        <a:latin typeface="Arial" charset="0"/>
        <a:ea typeface="+mn-ea"/>
        <a:cs typeface="+mn-cs"/>
      </a:defRPr>
    </a:lvl4pPr>
    <a:lvl5pPr marL="1828800" algn="l" rtl="0" eaLnBrk="0" fontAlgn="base" hangingPunct="0">
      <a:lnSpc>
        <a:spcPct val="175000"/>
      </a:lnSpc>
      <a:spcBef>
        <a:spcPct val="5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arthobservatory.nasa.gov/NaturalHazards/view.php?id=4852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7270B1B-B7D5-434E-A673-1A4277030E88}" type="slidenum">
              <a:rPr lang="en-US" smtClean="0"/>
              <a:pPr/>
              <a:t>1</a:t>
            </a:fld>
            <a:endParaRPr lang="en-US" dirty="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6" y="4416099"/>
            <a:ext cx="5607711" cy="4182457"/>
          </a:xfrm>
          <a:prstGeom prst="rect">
            <a:avLst/>
          </a:prstGeom>
        </p:spPr>
        <p:txBody>
          <a:bodyPr lIns="88124" tIns="44063" rIns="88124" bIns="44063">
            <a:normAutofit/>
          </a:bodyPr>
          <a:lstStyle/>
          <a:p>
            <a:endParaRPr lang="en-US" dirty="0"/>
          </a:p>
        </p:txBody>
      </p:sp>
      <p:sp>
        <p:nvSpPr>
          <p:cNvPr id="4" name="Slide Number Placeholder 3"/>
          <p:cNvSpPr>
            <a:spLocks noGrp="1"/>
          </p:cNvSpPr>
          <p:nvPr>
            <p:ph type="sldNum" sz="quarter" idx="10"/>
          </p:nvPr>
        </p:nvSpPr>
        <p:spPr/>
        <p:txBody>
          <a:bodyPr/>
          <a:lstStyle/>
          <a:p>
            <a:pPr>
              <a:defRPr/>
            </a:pPr>
            <a:fld id="{B5C401A7-8C13-4691-868E-9CB99630A4DF}" type="slidenum">
              <a:rPr lang="en-US" smtClean="0"/>
              <a:pPr>
                <a:defRPr/>
              </a:pPr>
              <a:t>32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Subsequent to the data collection process, we will analyze the data categorizing</a:t>
            </a:r>
            <a:r>
              <a:rPr lang="en-US" baseline="0" dirty="0" smtClean="0"/>
              <a:t> it for use with a database program. T</a:t>
            </a:r>
            <a:r>
              <a:rPr lang="en-US" dirty="0" smtClean="0"/>
              <a:t>he challenge will rest upon </a:t>
            </a:r>
            <a:r>
              <a:rPr lang="en-US" i="1" dirty="0" smtClean="0"/>
              <a:t>how</a:t>
            </a:r>
            <a:r>
              <a:rPr lang="en-US" dirty="0" smtClean="0"/>
              <a:t> best to organize and demonstrate the interrelationships, commonalities, and interdependencies, among extreme weather-related events.  For example, it may become evident that the data and case studies would best be grouped by the </a:t>
            </a:r>
            <a:r>
              <a:rPr lang="en-US" i="1" dirty="0" smtClean="0"/>
              <a:t>types of impacts</a:t>
            </a:r>
            <a:r>
              <a:rPr lang="en-US" dirty="0" smtClean="0"/>
              <a:t> (e.g., group by all events related to changes in disinfection byproducts in the distribution system); on the other hand, it may become apparent that the </a:t>
            </a:r>
            <a:r>
              <a:rPr lang="en-US" i="1" dirty="0" smtClean="0"/>
              <a:t>type of event</a:t>
            </a:r>
            <a:r>
              <a:rPr lang="en-US" dirty="0" smtClean="0"/>
              <a:t> or perhaps the </a:t>
            </a:r>
            <a:r>
              <a:rPr lang="en-US" i="1" dirty="0" smtClean="0"/>
              <a:t>geographic location</a:t>
            </a:r>
            <a:r>
              <a:rPr lang="en-US" dirty="0" smtClean="0"/>
              <a:t> of the event has more importance in linking the impacts between extreme weather and water quality and infrastructure.</a:t>
            </a:r>
          </a:p>
          <a:p>
            <a:endParaRPr lang="en-US" dirty="0" smtClean="0"/>
          </a:p>
          <a:p>
            <a:r>
              <a:rPr lang="en-US" dirty="0" smtClean="0"/>
              <a:t>Once completed we will roll out the tool in a second set of webinars for our utility participants in order to walk them through the use of the tool and kick off their review period, prior to finalizing the tool.</a:t>
            </a:r>
          </a:p>
          <a:p>
            <a:endParaRPr lang="en-US" dirty="0" smtClean="0"/>
          </a:p>
          <a:p>
            <a:r>
              <a:rPr lang="en-US" dirty="0" smtClean="0"/>
              <a:t>Subsequent to this we will draft a report and guidance document describing the methodologies used and additional information on use of the database.</a:t>
            </a:r>
            <a:endParaRPr lang="en-US" dirty="0"/>
          </a:p>
        </p:txBody>
      </p:sp>
      <p:sp>
        <p:nvSpPr>
          <p:cNvPr id="4" name="Slide Number Placeholder 3"/>
          <p:cNvSpPr>
            <a:spLocks noGrp="1"/>
          </p:cNvSpPr>
          <p:nvPr>
            <p:ph type="sldNum" sz="quarter" idx="10"/>
          </p:nvPr>
        </p:nvSpPr>
        <p:spPr/>
        <p:txBody>
          <a:bodyPr/>
          <a:lstStyle/>
          <a:p>
            <a:pPr>
              <a:defRPr/>
            </a:pPr>
            <a:fld id="{B5C401A7-8C13-4691-868E-9CB99630A4DF}" type="slidenum">
              <a:rPr lang="en-US" smtClean="0"/>
              <a:pPr>
                <a:defRPr/>
              </a:pPr>
              <a:t>35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7036DC-7DC4-C647-B9DB-68294ADC9CBC}" type="slidenum">
              <a:rPr lang="en-US" smtClean="0"/>
              <a:pPr/>
              <a:t>41</a:t>
            </a:fld>
            <a:endParaRPr lang="en-US" dirty="0"/>
          </a:p>
        </p:txBody>
      </p:sp>
    </p:spTree>
    <p:extLst>
      <p:ext uri="{BB962C8B-B14F-4D97-AF65-F5344CB8AC3E}">
        <p14:creationId xmlns:p14="http://schemas.microsoft.com/office/powerpoint/2010/main" xmlns="" val="1102941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7036DC-7DC4-C647-B9DB-68294ADC9CBC}" type="slidenum">
              <a:rPr lang="en-US" smtClean="0"/>
              <a:pPr/>
              <a:t>42</a:t>
            </a:fld>
            <a:endParaRPr lang="en-US" dirty="0"/>
          </a:p>
        </p:txBody>
      </p:sp>
    </p:spTree>
    <p:extLst>
      <p:ext uri="{BB962C8B-B14F-4D97-AF65-F5344CB8AC3E}">
        <p14:creationId xmlns:p14="http://schemas.microsoft.com/office/powerpoint/2010/main" xmlns="" val="1243245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Currently we’re finalizing</a:t>
            </a:r>
            <a:r>
              <a:rPr lang="en-US" baseline="0" dirty="0" smtClean="0"/>
              <a:t> the case studies with our utility partners</a:t>
            </a:r>
            <a:endParaRPr lang="en-US" dirty="0" smtClean="0"/>
          </a:p>
          <a:p>
            <a:endParaRPr lang="en-US" dirty="0" smtClean="0"/>
          </a:p>
          <a:p>
            <a:r>
              <a:rPr lang="en-US" dirty="0" smtClean="0"/>
              <a:t>Raw – other known contaminants in the watershed could also be an issue, but organic matter and</a:t>
            </a:r>
            <a:r>
              <a:rPr lang="en-US" baseline="0" dirty="0" smtClean="0"/>
              <a:t> pathogens including turbidity are most common. This problem comes from multiple types of event, drought can lead to buildup of organic matter in both the watershed and in the reservoir itself, heavy rains and flooding , winds can mix reservoirs bringing contaminants up from the bottom sediment, DBP formation increases with increasing temperature and can encourage biological growth , extreme cold can affect thermal stratification.</a:t>
            </a:r>
          </a:p>
          <a:p>
            <a:endParaRPr lang="en-US" baseline="0" dirty="0" smtClean="0"/>
          </a:p>
          <a:p>
            <a:r>
              <a:rPr lang="en-US" baseline="0" dirty="0" smtClean="0"/>
              <a:t>Treatment – in most cases so long as the treatment facilities remained functional they were able to maintain compliance, often maintaining stricter internal water quality goals. Unfortunately this comes at very high cost. Additional chemicals, flushing filters, increased solids handling, etc. were most common.</a:t>
            </a:r>
          </a:p>
          <a:p>
            <a:endParaRPr lang="en-US" baseline="0" dirty="0" smtClean="0"/>
          </a:p>
          <a:p>
            <a:r>
              <a:rPr lang="en-US" baseline="0" dirty="0" smtClean="0"/>
              <a:t>On the distribution side the main issue was degradation of water once leaving the plant. Most common was increased water age during water use restrictions that could potentially lead to the loss of residual disinfectant or increased DBPs. Higher water temperatures only made these issues worse.</a:t>
            </a:r>
          </a:p>
          <a:p>
            <a:endParaRPr lang="en-US" baseline="0" dirty="0" smtClean="0"/>
          </a:p>
          <a:p>
            <a:r>
              <a:rPr lang="en-US" baseline="0" dirty="0" smtClean="0"/>
              <a:t>With respect to infrastructure facilities (raw water, treatment, and distribution) are most vulnerable to power loss. It should be noted that for facilities that do not have full backup power it is especially important to be sure that all mechanical equipment fail in a safe mode, preventing open valves from causing damage or flooding buildings. Direct damage was also an issue, but less so than power loss.</a:t>
            </a:r>
            <a:endParaRPr lang="en-US" dirty="0"/>
          </a:p>
        </p:txBody>
      </p:sp>
      <p:sp>
        <p:nvSpPr>
          <p:cNvPr id="4" name="Slide Number Placeholder 3"/>
          <p:cNvSpPr>
            <a:spLocks noGrp="1"/>
          </p:cNvSpPr>
          <p:nvPr>
            <p:ph type="sldNum" sz="quarter" idx="10"/>
          </p:nvPr>
        </p:nvSpPr>
        <p:spPr/>
        <p:txBody>
          <a:bodyPr/>
          <a:lstStyle/>
          <a:p>
            <a:pPr>
              <a:defRPr/>
            </a:pPr>
            <a:fld id="{B5C401A7-8C13-4691-868E-9CB99630A4DF}" type="slidenum">
              <a:rPr lang="en-US" smtClean="0"/>
              <a:pPr>
                <a:defRPr/>
              </a:pPr>
              <a:t>43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727" y="4415476"/>
            <a:ext cx="5608947" cy="4184324"/>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3A216D1-3ECB-4D80-AE74-A4A5326200A4}" type="slidenum">
              <a:rPr lang="en-US" smtClean="0"/>
              <a:pPr>
                <a:defRPr/>
              </a:pPr>
              <a:t>44</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pPr eaLnBrk="1" hangingPunct="1"/>
            <a:endParaRPr lang="en-US" dirty="0" smtClean="0"/>
          </a:p>
        </p:txBody>
      </p:sp>
      <p:sp>
        <p:nvSpPr>
          <p:cNvPr id="58372" name="Slide Number Placeholder 3"/>
          <p:cNvSpPr>
            <a:spLocks noGrp="1"/>
          </p:cNvSpPr>
          <p:nvPr>
            <p:ph type="sldNum" sz="quarter" idx="5"/>
          </p:nvPr>
        </p:nvSpPr>
        <p:spPr>
          <a:noFill/>
        </p:spPr>
        <p:txBody>
          <a:bodyPr/>
          <a:lstStyle/>
          <a:p>
            <a:fld id="{9BAEA1EF-68E8-4BD6-8D5D-B19ED0524B4A}" type="slidenum">
              <a:rPr lang="en-US" smtClean="0"/>
              <a:pPr/>
              <a:t>46</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lnSpc>
                <a:spcPct val="100000"/>
              </a:lnSpc>
              <a:spcBef>
                <a:spcPct val="30000"/>
              </a:spcBef>
              <a:defRPr/>
            </a:pPr>
            <a:r>
              <a:rPr lang="en-US" b="0" dirty="0" smtClean="0"/>
              <a:t>Some of the causes of this change is a combination of more people (factor</a:t>
            </a:r>
            <a:r>
              <a:rPr lang="en-US" b="0" baseline="0" dirty="0" smtClean="0"/>
              <a:t> of 4 increase since 1900) and better reporting (e.g. satellites).</a:t>
            </a:r>
          </a:p>
          <a:p>
            <a:pPr defTabSz="881390">
              <a:lnSpc>
                <a:spcPct val="100000"/>
              </a:lnSpc>
              <a:spcBef>
                <a:spcPct val="30000"/>
              </a:spcBef>
              <a:defRPr/>
            </a:pPr>
            <a:endParaRPr lang="en-US" b="0" baseline="0" dirty="0" smtClean="0"/>
          </a:p>
          <a:p>
            <a:pPr defTabSz="881390">
              <a:lnSpc>
                <a:spcPct val="100000"/>
              </a:lnSpc>
              <a:spcBef>
                <a:spcPct val="30000"/>
              </a:spcBef>
              <a:defRPr/>
            </a:pPr>
            <a:r>
              <a:rPr lang="en-US" b="0" baseline="0" dirty="0" smtClean="0"/>
              <a:t>More people means more infrastructure to be damaged and more people affected in the event of an water supply emergency.</a:t>
            </a: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B5C401A7-8C13-4691-868E-9CB99630A4DF}" type="slidenum">
              <a:rPr lang="en-US" smtClean="0"/>
              <a:pPr>
                <a:defRPr/>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Unlike </a:t>
            </a:r>
            <a:r>
              <a:rPr lang="en-US" baseline="0" dirty="0" smtClean="0"/>
              <a:t>just 20 or 30 years ago, utilities currently have a much more stringent regulatory burden, which may become more so in the future.</a:t>
            </a:r>
          </a:p>
          <a:p>
            <a:endParaRPr lang="en-US" baseline="0" dirty="0" smtClean="0"/>
          </a:p>
          <a:p>
            <a:r>
              <a:rPr lang="en-US" baseline="0" dirty="0" smtClean="0"/>
              <a:t>In order to meet numerous requirements, not only for water quality regs, but also for recreation, environmental services, and other stakeholder needs. Our drinking water systems have become increasingly complex. Unfortunately that complexity often opens up utilities to being more sensitive to variations from normal. </a:t>
            </a:r>
          </a:p>
          <a:p>
            <a:endParaRPr lang="en-US" dirty="0"/>
          </a:p>
        </p:txBody>
      </p:sp>
      <p:sp>
        <p:nvSpPr>
          <p:cNvPr id="4" name="Slide Number Placeholder 3"/>
          <p:cNvSpPr>
            <a:spLocks noGrp="1"/>
          </p:cNvSpPr>
          <p:nvPr>
            <p:ph type="sldNum" sz="quarter" idx="10"/>
          </p:nvPr>
        </p:nvSpPr>
        <p:spPr/>
        <p:txBody>
          <a:bodyPr/>
          <a:lstStyle/>
          <a:p>
            <a:pPr>
              <a:defRPr/>
            </a:pPr>
            <a:fld id="{B5C401A7-8C13-4691-868E-9CB99630A4DF}" type="slidenum">
              <a:rPr lang="en-US" smtClean="0"/>
              <a:pPr>
                <a:defRPr/>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droughts come wildfires, 2010 and 2011 have been above average wildfire years</a:t>
            </a:r>
          </a:p>
          <a:p>
            <a:endParaRPr lang="en-US" dirty="0"/>
          </a:p>
        </p:txBody>
      </p:sp>
      <p:sp>
        <p:nvSpPr>
          <p:cNvPr id="4" name="Slide Number Placeholder 3"/>
          <p:cNvSpPr>
            <a:spLocks noGrp="1"/>
          </p:cNvSpPr>
          <p:nvPr>
            <p:ph type="sldNum" sz="quarter" idx="10"/>
          </p:nvPr>
        </p:nvSpPr>
        <p:spPr/>
        <p:txBody>
          <a:bodyPr/>
          <a:lstStyle/>
          <a:p>
            <a:pPr>
              <a:defRPr/>
            </a:pPr>
            <a:fld id="{B5C401A7-8C13-4691-868E-9CB99630A4DF}" type="slidenum">
              <a:rPr lang="en-US" smtClean="0"/>
              <a:pPr>
                <a:defRPr/>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Rollercoaster from Sandy, turbid</a:t>
            </a:r>
            <a:r>
              <a:rPr lang="en-US" baseline="0" dirty="0" smtClean="0"/>
              <a:t> stream is from the aftermath of Hurricane Irene and tropical storm Lee in the NYC watershed. </a:t>
            </a:r>
          </a:p>
          <a:p>
            <a:endParaRPr lang="en-US" baseline="0" dirty="0" smtClean="0"/>
          </a:p>
          <a:p>
            <a:r>
              <a:rPr lang="en-US" baseline="0" dirty="0" smtClean="0"/>
              <a:t>Weather map is from the derecho - </a:t>
            </a:r>
            <a:r>
              <a:rPr lang="en-US" dirty="0" smtClean="0"/>
              <a:t>widespread, long-lived wind storm that is associated with a band of rapidly moving showers or thunderstorms. Although a derecho can produce destruction similar to that of tornadoes, the damage typically is directed in one direction along a relatively straight swath. As a result, the term "straight-line wind damage" sometimes is used to describe derecho damage. By definition, if the wind damage swath extends more than 240 miles (about 400 kilometers) and includes wind gusts of at least 58 mph (93 km/h) or greater along most of its length, then the event may be classified as a derecho. </a:t>
            </a:r>
            <a:endParaRPr lang="en-US" dirty="0"/>
          </a:p>
        </p:txBody>
      </p:sp>
      <p:sp>
        <p:nvSpPr>
          <p:cNvPr id="4" name="Slide Number Placeholder 3"/>
          <p:cNvSpPr>
            <a:spLocks noGrp="1"/>
          </p:cNvSpPr>
          <p:nvPr>
            <p:ph type="sldNum" sz="quarter" idx="10"/>
          </p:nvPr>
        </p:nvSpPr>
        <p:spPr/>
        <p:txBody>
          <a:bodyPr/>
          <a:lstStyle/>
          <a:p>
            <a:pPr>
              <a:defRPr/>
            </a:pPr>
            <a:fld id="{B5C401A7-8C13-4691-868E-9CB99630A4DF}" type="slidenum">
              <a:rPr lang="en-US" smtClean="0"/>
              <a:pPr>
                <a:defRPr/>
              </a:pPr>
              <a:t>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Extremely deadly and damaging storms.</a:t>
            </a:r>
          </a:p>
          <a:p>
            <a:endParaRPr lang="en-US" dirty="0" smtClean="0"/>
          </a:p>
          <a:p>
            <a:r>
              <a:rPr lang="en-US" dirty="0" smtClean="0"/>
              <a:t>Black line on chart shows</a:t>
            </a:r>
            <a:r>
              <a:rPr lang="en-US" baseline="0" dirty="0" smtClean="0"/>
              <a:t> that the number of tornadoes in 2011 were far above the Maximum. The total for 2011 ended up being ~1900 tornadoes</a:t>
            </a:r>
          </a:p>
          <a:p>
            <a:endParaRPr lang="en-US" baseline="0" dirty="0" smtClean="0"/>
          </a:p>
          <a:p>
            <a:r>
              <a:rPr lang="en-US" baseline="0" dirty="0" smtClean="0"/>
              <a:t>Other extremes included snowstorms and hurricanes</a:t>
            </a:r>
            <a:endParaRPr lang="en-US" dirty="0"/>
          </a:p>
        </p:txBody>
      </p:sp>
      <p:sp>
        <p:nvSpPr>
          <p:cNvPr id="4" name="Slide Number Placeholder 3"/>
          <p:cNvSpPr>
            <a:spLocks noGrp="1"/>
          </p:cNvSpPr>
          <p:nvPr>
            <p:ph type="sldNum" sz="quarter" idx="10"/>
          </p:nvPr>
        </p:nvSpPr>
        <p:spPr/>
        <p:txBody>
          <a:bodyPr/>
          <a:lstStyle/>
          <a:p>
            <a:pPr>
              <a:defRPr/>
            </a:pPr>
            <a:fld id="{B5C401A7-8C13-4691-868E-9CB99630A4DF}" type="slidenum">
              <a:rPr lang="en-US" smtClean="0"/>
              <a:pPr>
                <a:defRPr/>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Figure 17. The airport, the Bruce Highway, and large swaths of Rockhampton, Australia, went under water due to flooding from the Fitzroy River on January 9, 2011. The town of 75,000 was completely cut off by road and rail, and food, water and medicine had to be brought in by boat and helicopter. Image credit: </a:t>
            </a:r>
            <a:r>
              <a:rPr lang="en-US" b="0" dirty="0" smtClean="0">
                <a:hlinkClick r:id="rId3"/>
              </a:rPr>
              <a:t>NASA.</a:t>
            </a:r>
            <a:endParaRPr lang="en-US" b="0" dirty="0" smtClean="0"/>
          </a:p>
          <a:p>
            <a:endParaRPr lang="en-US" b="0" dirty="0" smtClean="0"/>
          </a:p>
          <a:p>
            <a:r>
              <a:rPr lang="en-US" b="0" dirty="0" smtClean="0"/>
              <a:t>Pakistani and Australian Floods in</a:t>
            </a:r>
          </a:p>
          <a:p>
            <a:r>
              <a:rPr lang="en-US" b="0" dirty="0" smtClean="0"/>
              <a:t>European</a:t>
            </a:r>
            <a:r>
              <a:rPr lang="en-US" b="0" baseline="0" dirty="0" smtClean="0"/>
              <a:t> </a:t>
            </a:r>
            <a:r>
              <a:rPr lang="en-US" b="0" dirty="0" smtClean="0"/>
              <a:t>Heat Wave and resulting wildfires</a:t>
            </a:r>
          </a:p>
          <a:p>
            <a:r>
              <a:rPr lang="en-US" b="0" dirty="0" smtClean="0"/>
              <a:t>Amazon rainforest experiences its 2nd 100-year drought in 5 years</a:t>
            </a:r>
          </a:p>
          <a:p>
            <a:r>
              <a:rPr lang="en-US" dirty="0" smtClean="0"/>
              <a:t>2010</a:t>
            </a:r>
            <a:r>
              <a:rPr lang="en-US" baseline="0" dirty="0" smtClean="0"/>
              <a:t> was tied for the hottest year on record and 20 countries broke high temperature records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5C401A7-8C13-4691-868E-9CB99630A4DF}" type="slidenum">
              <a:rPr lang="en-US" smtClean="0"/>
              <a:pPr>
                <a:defRPr/>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lnSpc>
                <a:spcPct val="100000"/>
              </a:lnSpc>
              <a:spcBef>
                <a:spcPct val="30000"/>
              </a:spcBef>
              <a:defRPr/>
            </a:pPr>
            <a:r>
              <a:rPr lang="en-US" dirty="0" smtClean="0"/>
              <a:t>Given the wide geographic distribution of utilities for this project, what is extreme for one utility (e.g., only 2 – 4 inches of rain falling in a year in Raleigh, NC) may be normal for another utility (e.g., 2 – 4 inches of rain per year in Las Vegas, NV). </a:t>
            </a:r>
          </a:p>
          <a:p>
            <a:endParaRPr lang="en-US" dirty="0" smtClean="0"/>
          </a:p>
          <a:p>
            <a:pPr defTabSz="881390">
              <a:lnSpc>
                <a:spcPct val="100000"/>
              </a:lnSpc>
              <a:spcBef>
                <a:spcPct val="30000"/>
              </a:spcBef>
              <a:defRPr/>
            </a:pPr>
            <a:r>
              <a:rPr lang="en-US" dirty="0" smtClean="0"/>
              <a:t>Whether or not the event would be classified as “extreme” by a percentile measurement does not change the impact that was observed by the utility.  In other words, water treatment facilities are designed to handle perturbations to the system; any external (i.e. weather) events that stress or exceed the ability of the system to handle those perturbations could subjectively be called “extreme” and is by nature worth noting in the context of this project.</a:t>
            </a:r>
          </a:p>
        </p:txBody>
      </p:sp>
      <p:sp>
        <p:nvSpPr>
          <p:cNvPr id="4" name="Slide Number Placeholder 3"/>
          <p:cNvSpPr>
            <a:spLocks noGrp="1"/>
          </p:cNvSpPr>
          <p:nvPr>
            <p:ph type="sldNum" sz="quarter" idx="10"/>
          </p:nvPr>
        </p:nvSpPr>
        <p:spPr/>
        <p:txBody>
          <a:bodyPr/>
          <a:lstStyle/>
          <a:p>
            <a:pPr>
              <a:defRPr/>
            </a:pPr>
            <a:fld id="{B5C401A7-8C13-4691-868E-9CB99630A4DF}" type="slidenum">
              <a:rPr lang="en-US" smtClean="0"/>
              <a:pPr>
                <a:defRPr/>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6" y="4416099"/>
            <a:ext cx="5607711" cy="4182457"/>
          </a:xfrm>
          <a:prstGeom prst="rect">
            <a:avLst/>
          </a:prstGeom>
        </p:spPr>
        <p:txBody>
          <a:bodyPr lIns="88124" tIns="44063" rIns="88124" bIns="44063">
            <a:normAutofit/>
          </a:bodyPr>
          <a:lstStyle/>
          <a:p>
            <a:endParaRPr lang="en-US" dirty="0"/>
          </a:p>
        </p:txBody>
      </p:sp>
      <p:sp>
        <p:nvSpPr>
          <p:cNvPr id="4" name="Slide Number Placeholder 3"/>
          <p:cNvSpPr>
            <a:spLocks noGrp="1"/>
          </p:cNvSpPr>
          <p:nvPr>
            <p:ph type="sldNum" sz="quarter" idx="10"/>
          </p:nvPr>
        </p:nvSpPr>
        <p:spPr/>
        <p:txBody>
          <a:bodyPr/>
          <a:lstStyle/>
          <a:p>
            <a:pPr>
              <a:defRPr/>
            </a:pPr>
            <a:fld id="{B5C401A7-8C13-4691-868E-9CB99630A4DF}" type="slidenum">
              <a:rPr lang="en-US" smtClean="0"/>
              <a:pPr>
                <a:defRPr/>
              </a:pPr>
              <a:t>31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s/slide4.xml"/><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slide" Target="../slides/slide2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PD-Sw073 ACE09-01.jpg"/>
          <p:cNvPicPr>
            <a:picLocks noChangeAspect="1"/>
          </p:cNvPicPr>
          <p:nvPr userDrawn="1"/>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5" name="Line 5"/>
          <p:cNvSpPr>
            <a:spLocks noChangeShapeType="1"/>
          </p:cNvSpPr>
          <p:nvPr userDrawn="1"/>
        </p:nvSpPr>
        <p:spPr bwMode="auto">
          <a:xfrm flipH="1">
            <a:off x="0" y="2055813"/>
            <a:ext cx="1031875" cy="0"/>
          </a:xfrm>
          <a:prstGeom prst="line">
            <a:avLst/>
          </a:prstGeom>
          <a:noFill/>
          <a:ln w="12700">
            <a:solidFill>
              <a:schemeClr val="bg1"/>
            </a:solidFill>
            <a:round/>
            <a:headEnd/>
            <a:tailEnd/>
          </a:ln>
          <a:effectLst/>
        </p:spPr>
        <p:txBody>
          <a:bodyPr>
            <a:spAutoFit/>
          </a:bodyPr>
          <a:lstStyle/>
          <a:p>
            <a:pPr>
              <a:defRPr/>
            </a:pPr>
            <a:endParaRPr lang="en-US" dirty="0"/>
          </a:p>
        </p:txBody>
      </p:sp>
      <p:sp>
        <p:nvSpPr>
          <p:cNvPr id="6" name="Line 6"/>
          <p:cNvSpPr>
            <a:spLocks noChangeShapeType="1"/>
          </p:cNvSpPr>
          <p:nvPr userDrawn="1"/>
        </p:nvSpPr>
        <p:spPr bwMode="auto">
          <a:xfrm flipV="1">
            <a:off x="508000" y="0"/>
            <a:ext cx="0" cy="2055813"/>
          </a:xfrm>
          <a:prstGeom prst="line">
            <a:avLst/>
          </a:prstGeom>
          <a:noFill/>
          <a:ln w="12700">
            <a:solidFill>
              <a:schemeClr val="bg1"/>
            </a:solidFill>
            <a:round/>
            <a:headEnd/>
            <a:tailEnd/>
          </a:ln>
          <a:effectLst/>
        </p:spPr>
        <p:txBody>
          <a:bodyPr>
            <a:spAutoFit/>
          </a:bodyPr>
          <a:lstStyle/>
          <a:p>
            <a:pPr>
              <a:defRPr/>
            </a:pPr>
            <a:endParaRPr lang="en-US" dirty="0"/>
          </a:p>
        </p:txBody>
      </p:sp>
      <p:sp>
        <p:nvSpPr>
          <p:cNvPr id="7" name="Line 7"/>
          <p:cNvSpPr>
            <a:spLocks noChangeShapeType="1"/>
          </p:cNvSpPr>
          <p:nvPr userDrawn="1"/>
        </p:nvSpPr>
        <p:spPr bwMode="auto">
          <a:xfrm>
            <a:off x="504825" y="1316038"/>
            <a:ext cx="8639175" cy="0"/>
          </a:xfrm>
          <a:prstGeom prst="line">
            <a:avLst/>
          </a:prstGeom>
          <a:noFill/>
          <a:ln w="12700">
            <a:solidFill>
              <a:schemeClr val="bg1"/>
            </a:solidFill>
            <a:round/>
            <a:headEnd/>
            <a:tailEnd/>
          </a:ln>
          <a:effectLst/>
        </p:spPr>
        <p:txBody>
          <a:bodyPr>
            <a:spAutoFit/>
          </a:bodyPr>
          <a:lstStyle/>
          <a:p>
            <a:pPr>
              <a:defRPr/>
            </a:pPr>
            <a:endParaRPr lang="en-US" dirty="0"/>
          </a:p>
        </p:txBody>
      </p:sp>
      <p:sp>
        <p:nvSpPr>
          <p:cNvPr id="8" name="Line 8"/>
          <p:cNvSpPr>
            <a:spLocks noChangeShapeType="1"/>
          </p:cNvSpPr>
          <p:nvPr userDrawn="1"/>
        </p:nvSpPr>
        <p:spPr bwMode="auto">
          <a:xfrm>
            <a:off x="1028700" y="1309688"/>
            <a:ext cx="0" cy="5556250"/>
          </a:xfrm>
          <a:prstGeom prst="line">
            <a:avLst/>
          </a:prstGeom>
          <a:noFill/>
          <a:ln w="12700">
            <a:solidFill>
              <a:schemeClr val="bg1"/>
            </a:solidFill>
            <a:round/>
            <a:headEnd/>
            <a:tailEnd/>
          </a:ln>
          <a:effectLst/>
        </p:spPr>
        <p:txBody>
          <a:bodyPr>
            <a:spAutoFit/>
          </a:bodyPr>
          <a:lstStyle/>
          <a:p>
            <a:pPr>
              <a:defRPr/>
            </a:pPr>
            <a:endParaRPr lang="en-US" dirty="0"/>
          </a:p>
        </p:txBody>
      </p:sp>
      <p:sp>
        <p:nvSpPr>
          <p:cNvPr id="9" name="Rectangle 9"/>
          <p:cNvSpPr>
            <a:spLocks noChangeArrowheads="1"/>
          </p:cNvSpPr>
          <p:nvPr userDrawn="1"/>
        </p:nvSpPr>
        <p:spPr bwMode="auto">
          <a:xfrm>
            <a:off x="693738" y="6621463"/>
            <a:ext cx="155575" cy="152400"/>
          </a:xfrm>
          <a:prstGeom prst="rect">
            <a:avLst/>
          </a:prstGeom>
          <a:noFill/>
          <a:ln w="9525">
            <a:noFill/>
            <a:miter lim="800000"/>
            <a:headEnd/>
            <a:tailEnd/>
          </a:ln>
          <a:effectLst/>
        </p:spPr>
        <p:txBody>
          <a:bodyPr wrap="none" lIns="0" tIns="0" rIns="0" bIns="0" anchor="ctr">
            <a:spAutoFit/>
          </a:bodyPr>
          <a:lstStyle/>
          <a:p>
            <a:pPr algn="r">
              <a:defRPr/>
            </a:pPr>
            <a:fld id="{3D18D2B0-10FF-40C8-85EC-F08A4EFC15C8}" type="slidenum">
              <a:rPr lang="en-US" sz="1000">
                <a:solidFill>
                  <a:schemeClr val="bg1"/>
                </a:solidFill>
                <a:effectLst>
                  <a:outerShdw blurRad="38100" dist="38100" dir="2700000" algn="tl">
                    <a:srgbClr val="000000"/>
                  </a:outerShdw>
                </a:effectLst>
              </a:rPr>
              <a:pPr algn="r">
                <a:defRPr/>
              </a:pPr>
              <a:t>‹#›</a:t>
            </a:fld>
            <a:endParaRPr lang="en-US" sz="1000" dirty="0">
              <a:solidFill>
                <a:schemeClr val="bg1"/>
              </a:solidFill>
              <a:effectLst>
                <a:outerShdw blurRad="38100" dist="38100" dir="2700000" algn="tl">
                  <a:srgbClr val="000000"/>
                </a:outerShdw>
              </a:effectLst>
            </a:endParaRPr>
          </a:p>
        </p:txBody>
      </p:sp>
      <p:sp>
        <p:nvSpPr>
          <p:cNvPr id="10" name="Line 26"/>
          <p:cNvSpPr>
            <a:spLocks noChangeShapeType="1"/>
          </p:cNvSpPr>
          <p:nvPr userDrawn="1"/>
        </p:nvSpPr>
        <p:spPr bwMode="auto">
          <a:xfrm>
            <a:off x="1033463" y="6589713"/>
            <a:ext cx="8110537" cy="0"/>
          </a:xfrm>
          <a:prstGeom prst="line">
            <a:avLst/>
          </a:prstGeom>
          <a:noFill/>
          <a:ln w="12700" cap="sq">
            <a:solidFill>
              <a:schemeClr val="bg1"/>
            </a:solidFill>
            <a:round/>
            <a:headEnd type="none" w="sm" len="sm"/>
            <a:tailEnd type="none" w="sm" len="sm"/>
          </a:ln>
        </p:spPr>
        <p:txBody>
          <a:bodyPr/>
          <a:lstStyle/>
          <a:p>
            <a:pPr>
              <a:defRPr/>
            </a:pPr>
            <a:endParaRPr lang="en-US" dirty="0"/>
          </a:p>
        </p:txBody>
      </p:sp>
      <p:pic>
        <p:nvPicPr>
          <p:cNvPr id="13" name="Picture 22" descr="ACE09world.png"/>
          <p:cNvPicPr>
            <a:picLocks noChangeAspect="1"/>
          </p:cNvPicPr>
          <p:nvPr userDrawn="1"/>
        </p:nvPicPr>
        <p:blipFill>
          <a:blip r:embed="rId3" cstate="screen"/>
          <a:srcRect/>
          <a:stretch>
            <a:fillRect/>
          </a:stretch>
        </p:blipFill>
        <p:spPr bwMode="auto">
          <a:xfrm>
            <a:off x="7945438" y="0"/>
            <a:ext cx="1198562" cy="1309688"/>
          </a:xfrm>
          <a:prstGeom prst="rect">
            <a:avLst/>
          </a:prstGeom>
          <a:noFill/>
          <a:ln w="9525">
            <a:noFill/>
            <a:miter lim="800000"/>
            <a:headEnd/>
            <a:tailEnd/>
          </a:ln>
        </p:spPr>
      </p:pic>
      <p:pic>
        <p:nvPicPr>
          <p:cNvPr id="16" name="Picture 29" descr="LO-H&amp;S 2007_white"/>
          <p:cNvPicPr>
            <a:picLocks noChangeAspect="1" noChangeArrowheads="1"/>
          </p:cNvPicPr>
          <p:nvPr userDrawn="1"/>
        </p:nvPicPr>
        <p:blipFill>
          <a:blip r:embed="rId4" cstate="screen"/>
          <a:srcRect/>
          <a:stretch>
            <a:fillRect/>
          </a:stretch>
        </p:blipFill>
        <p:spPr bwMode="auto">
          <a:xfrm>
            <a:off x="1219200" y="6057900"/>
            <a:ext cx="1828800" cy="352425"/>
          </a:xfrm>
          <a:prstGeom prst="rect">
            <a:avLst/>
          </a:prstGeom>
          <a:noFill/>
          <a:ln w="9525">
            <a:noFill/>
            <a:miter lim="800000"/>
            <a:headEnd/>
            <a:tailEnd/>
          </a:ln>
        </p:spPr>
      </p:pic>
      <p:sp>
        <p:nvSpPr>
          <p:cNvPr id="1586179" name="Rectangle 3"/>
          <p:cNvSpPr>
            <a:spLocks noGrp="1" noChangeArrowheads="1"/>
          </p:cNvSpPr>
          <p:nvPr>
            <p:ph type="ctrTitle"/>
          </p:nvPr>
        </p:nvSpPr>
        <p:spPr>
          <a:xfrm>
            <a:off x="1782948" y="2971800"/>
            <a:ext cx="6289675" cy="465138"/>
          </a:xfrm>
          <a:ln algn="ctr"/>
        </p:spPr>
        <p:txBody>
          <a:bodyPr lIns="0" tIns="0" rIns="0" bIns="0"/>
          <a:lstStyle>
            <a:lvl1pPr>
              <a:lnSpc>
                <a:spcPct val="90000"/>
              </a:lnSpc>
              <a:spcBef>
                <a:spcPct val="25000"/>
              </a:spcBef>
              <a:tabLst>
                <a:tab pos="5661025" algn="r"/>
              </a:tabLst>
              <a:defRPr sz="3400">
                <a:ea typeface="SimSun" pitchFamily="2" charset="-122"/>
              </a:defRPr>
            </a:lvl1pPr>
          </a:lstStyle>
          <a:p>
            <a:r>
              <a:rPr lang="en-US" dirty="0"/>
              <a:t>Click to edit Master title style</a:t>
            </a:r>
          </a:p>
        </p:txBody>
      </p:sp>
      <p:sp>
        <p:nvSpPr>
          <p:cNvPr id="1586180" name="Rectangle 4"/>
          <p:cNvSpPr>
            <a:spLocks noGrp="1" noChangeArrowheads="1"/>
          </p:cNvSpPr>
          <p:nvPr>
            <p:ph type="subTitle" idx="1"/>
          </p:nvPr>
        </p:nvSpPr>
        <p:spPr>
          <a:xfrm>
            <a:off x="1782948" y="3698875"/>
            <a:ext cx="6400800" cy="334963"/>
          </a:xfrm>
        </p:spPr>
        <p:txBody>
          <a:bodyPr lIns="0" tIns="0" rIns="0" bIns="0"/>
          <a:lstStyle>
            <a:lvl1pPr marL="0" indent="0">
              <a:buFont typeface="Arial" charset="0"/>
              <a:buNone/>
              <a:defRPr>
                <a:solidFill>
                  <a:schemeClr val="bg1"/>
                </a:solidFill>
                <a:effectLst>
                  <a:outerShdw blurRad="38100" dist="38100" dir="2700000" algn="tl">
                    <a:srgbClr val="000000"/>
                  </a:outerShdw>
                </a:effectLst>
              </a:defRPr>
            </a:lvl1pPr>
          </a:lstStyle>
          <a:p>
            <a:r>
              <a:rPr lang="en-US"/>
              <a:t>Click to edit Master subtitle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4988" y="712788"/>
            <a:ext cx="2098675" cy="2770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87375" y="712788"/>
            <a:ext cx="6145213" cy="2770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7375" y="712788"/>
            <a:ext cx="8355013" cy="5064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3813" y="1530350"/>
            <a:ext cx="3768725" cy="1952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4938" y="1530350"/>
            <a:ext cx="3768725" cy="1952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87375" y="712788"/>
            <a:ext cx="8355013" cy="5064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293813" y="1530350"/>
            <a:ext cx="7689850" cy="1952625"/>
          </a:xfrm>
        </p:spPr>
        <p:txBody>
          <a:bodyPr/>
          <a:lstStyle/>
          <a:p>
            <a:pPr lvl="0"/>
            <a:endParaRPr lang="en-US" noProof="0" dirty="0"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8392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0005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33900" y="1371600"/>
            <a:ext cx="40005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33900" y="3695700"/>
            <a:ext cx="40005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ab 5">
    <p:spTree>
      <p:nvGrpSpPr>
        <p:cNvPr id="1" name=""/>
        <p:cNvGrpSpPr/>
        <p:nvPr/>
      </p:nvGrpSpPr>
      <p:grpSpPr>
        <a:xfrm>
          <a:off x="0" y="0"/>
          <a:ext cx="0" cy="0"/>
          <a:chOff x="0" y="0"/>
          <a:chExt cx="0" cy="0"/>
        </a:xfrm>
      </p:grpSpPr>
      <p:sp>
        <p:nvSpPr>
          <p:cNvPr id="2" name="Rectangle 77"/>
          <p:cNvSpPr>
            <a:spLocks noChangeArrowheads="1"/>
          </p:cNvSpPr>
          <p:nvPr userDrawn="1"/>
        </p:nvSpPr>
        <p:spPr bwMode="auto">
          <a:xfrm>
            <a:off x="841375" y="0"/>
            <a:ext cx="8302625" cy="1084263"/>
          </a:xfrm>
          <a:prstGeom prst="rect">
            <a:avLst/>
          </a:prstGeom>
          <a:solidFill>
            <a:srgbClr val="B1C3E1"/>
          </a:solidFill>
          <a:ln w="19050">
            <a:solidFill>
              <a:schemeClr val="tx1"/>
            </a:solidFill>
            <a:miter lim="800000"/>
            <a:headEnd/>
            <a:tailEnd/>
          </a:ln>
          <a:effectLst/>
        </p:spPr>
        <p:txBody>
          <a:bodyPr wrap="none" anchor="ctr"/>
          <a:lstStyle/>
          <a:p>
            <a:pPr>
              <a:defRPr/>
            </a:pPr>
            <a:endParaRPr lang="en-US" dirty="0"/>
          </a:p>
        </p:txBody>
      </p:sp>
      <p:sp>
        <p:nvSpPr>
          <p:cNvPr id="13" name="Rectangle 77"/>
          <p:cNvSpPr>
            <a:spLocks noChangeArrowheads="1"/>
          </p:cNvSpPr>
          <p:nvPr userDrawn="1"/>
        </p:nvSpPr>
        <p:spPr bwMode="auto">
          <a:xfrm>
            <a:off x="841375" y="0"/>
            <a:ext cx="8302625" cy="1084263"/>
          </a:xfrm>
          <a:prstGeom prst="rect">
            <a:avLst/>
          </a:prstGeom>
          <a:solidFill>
            <a:srgbClr val="B1C3E1"/>
          </a:solidFill>
          <a:ln w="19050">
            <a:solidFill>
              <a:schemeClr val="tx1"/>
            </a:solidFill>
            <a:miter lim="800000"/>
            <a:headEnd/>
            <a:tailEnd/>
          </a:ln>
          <a:effectLst/>
        </p:spPr>
        <p:txBody>
          <a:bodyPr wrap="none" anchor="ctr"/>
          <a:lstStyle/>
          <a:p>
            <a:pPr>
              <a:defRPr/>
            </a:pPr>
            <a:endParaRPr lang="en-US" dirty="0"/>
          </a:p>
        </p:txBody>
      </p:sp>
      <p:sp>
        <p:nvSpPr>
          <p:cNvPr id="14" name="Rectangle 77"/>
          <p:cNvSpPr>
            <a:spLocks noChangeArrowheads="1"/>
          </p:cNvSpPr>
          <p:nvPr userDrawn="1"/>
        </p:nvSpPr>
        <p:spPr bwMode="auto">
          <a:xfrm>
            <a:off x="841375" y="0"/>
            <a:ext cx="8302625" cy="1084263"/>
          </a:xfrm>
          <a:prstGeom prst="rect">
            <a:avLst/>
          </a:prstGeom>
          <a:solidFill>
            <a:srgbClr val="B1C3E1"/>
          </a:solidFill>
          <a:ln w="19050">
            <a:solidFill>
              <a:schemeClr val="tx1"/>
            </a:solidFill>
            <a:miter lim="800000"/>
            <a:headEnd/>
            <a:tailEnd/>
          </a:ln>
          <a:effectLst/>
        </p:spPr>
        <p:txBody>
          <a:bodyPr wrap="none" anchor="ctr"/>
          <a:lstStyle/>
          <a:p>
            <a:pPr>
              <a:defRPr/>
            </a:pPr>
            <a:endParaRPr lang="en-US" dirty="0"/>
          </a:p>
        </p:txBody>
      </p:sp>
      <p:sp>
        <p:nvSpPr>
          <p:cNvPr id="15" name="Rectangle 77"/>
          <p:cNvSpPr>
            <a:spLocks noChangeArrowheads="1"/>
          </p:cNvSpPr>
          <p:nvPr userDrawn="1"/>
        </p:nvSpPr>
        <p:spPr bwMode="auto">
          <a:xfrm>
            <a:off x="841375" y="0"/>
            <a:ext cx="8302625" cy="1084263"/>
          </a:xfrm>
          <a:prstGeom prst="rect">
            <a:avLst/>
          </a:prstGeom>
          <a:solidFill>
            <a:srgbClr val="B1C3E1"/>
          </a:solidFill>
          <a:ln w="19050">
            <a:solidFill>
              <a:schemeClr val="tx1"/>
            </a:solidFill>
            <a:miter lim="800000"/>
            <a:headEnd/>
            <a:tailEnd/>
          </a:ln>
          <a:effectLst/>
        </p:spPr>
        <p:txBody>
          <a:bodyPr wrap="none" anchor="ctr"/>
          <a:lstStyle/>
          <a:p>
            <a:pPr>
              <a:defRPr/>
            </a:pPr>
            <a:endParaRPr lang="en-US" dirty="0"/>
          </a:p>
        </p:txBody>
      </p:sp>
      <p:sp>
        <p:nvSpPr>
          <p:cNvPr id="16" name="Rectangle 77"/>
          <p:cNvSpPr>
            <a:spLocks noChangeArrowheads="1"/>
          </p:cNvSpPr>
          <p:nvPr userDrawn="1"/>
        </p:nvSpPr>
        <p:spPr bwMode="auto">
          <a:xfrm>
            <a:off x="841375" y="0"/>
            <a:ext cx="8302625" cy="1084263"/>
          </a:xfrm>
          <a:prstGeom prst="rect">
            <a:avLst/>
          </a:prstGeom>
          <a:solidFill>
            <a:srgbClr val="B1C3E1"/>
          </a:solidFill>
          <a:ln w="19050">
            <a:solidFill>
              <a:schemeClr val="tx1"/>
            </a:solidFill>
            <a:miter lim="800000"/>
            <a:headEnd/>
            <a:tailEnd/>
          </a:ln>
          <a:effectLst/>
        </p:spPr>
        <p:txBody>
          <a:bodyPr wrap="none" anchor="ctr"/>
          <a:lstStyle/>
          <a:p>
            <a:pPr>
              <a:defRPr/>
            </a:pPr>
            <a:endParaRPr lang="en-US" dirty="0"/>
          </a:p>
        </p:txBody>
      </p:sp>
      <p:sp>
        <p:nvSpPr>
          <p:cNvPr id="17" name="Rectangle 77"/>
          <p:cNvSpPr>
            <a:spLocks noChangeArrowheads="1"/>
          </p:cNvSpPr>
          <p:nvPr userDrawn="1"/>
        </p:nvSpPr>
        <p:spPr bwMode="auto">
          <a:xfrm>
            <a:off x="841375" y="0"/>
            <a:ext cx="8302625" cy="1084263"/>
          </a:xfrm>
          <a:prstGeom prst="rect">
            <a:avLst/>
          </a:prstGeom>
          <a:solidFill>
            <a:srgbClr val="B1C3E1"/>
          </a:solidFill>
          <a:ln w="19050">
            <a:solidFill>
              <a:schemeClr val="tx1"/>
            </a:solidFill>
            <a:miter lim="800000"/>
            <a:headEnd/>
            <a:tailEnd/>
          </a:ln>
          <a:effectLst/>
        </p:spPr>
        <p:txBody>
          <a:bodyPr wrap="none" anchor="ctr"/>
          <a:lstStyle/>
          <a:p>
            <a:pPr>
              <a:defRPr/>
            </a:pPr>
            <a:endParaRPr lang="en-US" dirty="0"/>
          </a:p>
        </p:txBody>
      </p:sp>
      <p:sp>
        <p:nvSpPr>
          <p:cNvPr id="18" name="AutoShape 72">
            <a:hlinkClick r:id="rId2" action="ppaction://hlinksldjump"/>
          </p:cNvPr>
          <p:cNvSpPr>
            <a:spLocks noChangeArrowheads="1"/>
          </p:cNvSpPr>
          <p:nvPr userDrawn="1"/>
        </p:nvSpPr>
        <p:spPr bwMode="auto">
          <a:xfrm>
            <a:off x="5067781" y="280399"/>
            <a:ext cx="1219200" cy="798512"/>
          </a:xfrm>
          <a:prstGeom prst="roundRect">
            <a:avLst>
              <a:gd name="adj" fmla="val 36806"/>
            </a:avLst>
          </a:prstGeom>
          <a:solidFill>
            <a:srgbClr val="4F81BD"/>
          </a:solidFill>
          <a:ln w="9525">
            <a:noFill/>
            <a:round/>
            <a:headEnd/>
            <a:tailEnd/>
          </a:ln>
          <a:effectLst>
            <a:prstShdw prst="shdw17" dist="40161" dir="1106097">
              <a:schemeClr val="accent2">
                <a:lumMod val="50000"/>
              </a:schemeClr>
            </a:prstShdw>
          </a:effectLst>
        </p:spPr>
        <p:txBody>
          <a:bodyPr wrap="none" anchor="ctr"/>
          <a:lstStyle/>
          <a:p>
            <a:pPr algn="ctr" rtl="0" fontAlgn="base">
              <a:spcBef>
                <a:spcPct val="0"/>
              </a:spcBef>
              <a:spcAft>
                <a:spcPct val="0"/>
              </a:spcAft>
              <a:defRPr/>
            </a:pPr>
            <a:r>
              <a:rPr lang="en-US" sz="1600" b="1" kern="1200" baseline="30000" dirty="0" smtClean="0">
                <a:solidFill>
                  <a:srgbClr val="395B93"/>
                </a:solidFill>
                <a:latin typeface="Arial" charset="0"/>
                <a:ea typeface="+mn-ea"/>
                <a:cs typeface="+mn-cs"/>
              </a:rPr>
              <a:t>Methods</a:t>
            </a:r>
            <a:endParaRPr lang="en-US" sz="1600" b="1" kern="1200" baseline="30000" dirty="0">
              <a:solidFill>
                <a:srgbClr val="395B93"/>
              </a:solidFill>
              <a:latin typeface="Arial" charset="0"/>
              <a:ea typeface="+mn-ea"/>
              <a:cs typeface="+mn-cs"/>
            </a:endParaRPr>
          </a:p>
        </p:txBody>
      </p:sp>
      <p:sp>
        <p:nvSpPr>
          <p:cNvPr id="19" name="AutoShape 72">
            <a:hlinkClick r:id="rId2" action="ppaction://hlinksldjump"/>
          </p:cNvPr>
          <p:cNvSpPr>
            <a:spLocks noChangeArrowheads="1"/>
          </p:cNvSpPr>
          <p:nvPr userDrawn="1"/>
        </p:nvSpPr>
        <p:spPr bwMode="auto">
          <a:xfrm>
            <a:off x="991917" y="255588"/>
            <a:ext cx="1219200" cy="798512"/>
          </a:xfrm>
          <a:prstGeom prst="roundRect">
            <a:avLst>
              <a:gd name="adj" fmla="val 36806"/>
            </a:avLst>
          </a:prstGeom>
          <a:solidFill>
            <a:srgbClr val="4F81BD"/>
          </a:solidFill>
          <a:ln w="9525">
            <a:noFill/>
            <a:round/>
            <a:headEnd/>
            <a:tailEnd/>
          </a:ln>
          <a:effectLst>
            <a:prstShdw prst="shdw17" dist="40161" dir="1106097">
              <a:schemeClr val="accent2">
                <a:lumMod val="50000"/>
              </a:schemeClr>
            </a:prstShdw>
          </a:effectLst>
        </p:spPr>
        <p:txBody>
          <a:bodyPr wrap="none" anchor="ctr"/>
          <a:lstStyle/>
          <a:p>
            <a:pPr algn="ctr" rtl="0" fontAlgn="base">
              <a:spcBef>
                <a:spcPct val="0"/>
              </a:spcBef>
              <a:spcAft>
                <a:spcPct val="0"/>
              </a:spcAft>
              <a:defRPr/>
            </a:pPr>
            <a:r>
              <a:rPr lang="en-US" sz="1600" b="1" kern="1200" baseline="30000" dirty="0">
                <a:solidFill>
                  <a:srgbClr val="395B93"/>
                </a:solidFill>
                <a:latin typeface="Arial" charset="0"/>
                <a:ea typeface="+mn-ea"/>
                <a:cs typeface="+mn-cs"/>
              </a:rPr>
              <a:t>Definitions</a:t>
            </a:r>
          </a:p>
        </p:txBody>
      </p:sp>
      <p:sp>
        <p:nvSpPr>
          <p:cNvPr id="20" name="AutoShape 70">
            <a:hlinkClick r:id="rId2" action="ppaction://hlinksldjump"/>
          </p:cNvPr>
          <p:cNvSpPr>
            <a:spLocks noChangeArrowheads="1"/>
          </p:cNvSpPr>
          <p:nvPr userDrawn="1"/>
        </p:nvSpPr>
        <p:spPr bwMode="auto">
          <a:xfrm>
            <a:off x="3721309" y="273050"/>
            <a:ext cx="1219200" cy="766763"/>
          </a:xfrm>
          <a:prstGeom prst="roundRect">
            <a:avLst>
              <a:gd name="adj" fmla="val 36806"/>
            </a:avLst>
          </a:prstGeom>
          <a:solidFill>
            <a:srgbClr val="4F81BD"/>
          </a:solidFill>
          <a:ln w="9525">
            <a:noFill/>
            <a:round/>
            <a:headEnd/>
            <a:tailEnd/>
          </a:ln>
          <a:effectLst>
            <a:prstShdw prst="shdw17" dist="40161" dir="1106097">
              <a:schemeClr val="accent2">
                <a:lumMod val="50000"/>
              </a:schemeClr>
            </a:prstShdw>
          </a:effectLst>
        </p:spPr>
        <p:txBody>
          <a:bodyPr wrap="none" anchor="ctr"/>
          <a:lstStyle/>
          <a:p>
            <a:pPr algn="ctr" rtl="0" fontAlgn="base">
              <a:spcBef>
                <a:spcPct val="0"/>
              </a:spcBef>
              <a:spcAft>
                <a:spcPct val="0"/>
              </a:spcAft>
              <a:defRPr/>
            </a:pPr>
            <a:r>
              <a:rPr lang="en-US" sz="1600" b="1" kern="1200" baseline="30000" dirty="0">
                <a:solidFill>
                  <a:srgbClr val="395B93"/>
                </a:solidFill>
                <a:latin typeface="Arial" charset="0"/>
                <a:ea typeface="+mn-ea"/>
                <a:cs typeface="+mn-cs"/>
              </a:rPr>
              <a:t>Categories </a:t>
            </a:r>
          </a:p>
          <a:p>
            <a:pPr algn="ctr" rtl="0" fontAlgn="base">
              <a:spcBef>
                <a:spcPct val="0"/>
              </a:spcBef>
              <a:spcAft>
                <a:spcPct val="0"/>
              </a:spcAft>
              <a:defRPr/>
            </a:pPr>
            <a:r>
              <a:rPr lang="en-US" sz="1600" b="1" kern="1200" baseline="30000" dirty="0">
                <a:solidFill>
                  <a:srgbClr val="395B93"/>
                </a:solidFill>
                <a:latin typeface="Arial" charset="0"/>
                <a:ea typeface="+mn-ea"/>
                <a:cs typeface="+mn-cs"/>
              </a:rPr>
              <a:t>and Pathways</a:t>
            </a:r>
          </a:p>
        </p:txBody>
      </p:sp>
      <p:sp>
        <p:nvSpPr>
          <p:cNvPr id="21" name="AutoShape 71"/>
          <p:cNvSpPr>
            <a:spLocks noChangeArrowheads="1"/>
          </p:cNvSpPr>
          <p:nvPr userDrawn="1"/>
        </p:nvSpPr>
        <p:spPr bwMode="auto">
          <a:xfrm>
            <a:off x="7788871" y="273050"/>
            <a:ext cx="1216025" cy="771525"/>
          </a:xfrm>
          <a:prstGeom prst="roundRect">
            <a:avLst>
              <a:gd name="adj" fmla="val 36806"/>
            </a:avLst>
          </a:prstGeom>
          <a:solidFill>
            <a:srgbClr val="4F81BD"/>
          </a:solidFill>
          <a:ln w="9525">
            <a:noFill/>
            <a:round/>
            <a:headEnd/>
            <a:tailEnd/>
          </a:ln>
          <a:effectLst>
            <a:prstShdw prst="shdw17" dist="40161" dir="1106097">
              <a:schemeClr val="accent2">
                <a:lumMod val="50000"/>
              </a:schemeClr>
            </a:prstShdw>
          </a:effectLst>
        </p:spPr>
        <p:txBody>
          <a:bodyPr wrap="none" anchor="ctr"/>
          <a:lstStyle/>
          <a:p>
            <a:pPr algn="ctr" rtl="0" fontAlgn="base">
              <a:spcBef>
                <a:spcPct val="0"/>
              </a:spcBef>
              <a:spcAft>
                <a:spcPct val="0"/>
              </a:spcAft>
              <a:defRPr/>
            </a:pPr>
            <a:r>
              <a:rPr lang="en-US" sz="1600" b="1" kern="1200" baseline="30000" dirty="0">
                <a:solidFill>
                  <a:srgbClr val="395B93"/>
                </a:solidFill>
                <a:latin typeface="Arial" charset="0"/>
                <a:ea typeface="+mn-ea"/>
                <a:cs typeface="+mn-cs"/>
              </a:rPr>
              <a:t>Summary</a:t>
            </a:r>
          </a:p>
        </p:txBody>
      </p:sp>
      <p:sp>
        <p:nvSpPr>
          <p:cNvPr id="22" name="AutoShape 69">
            <a:hlinkClick r:id="rId2" action="ppaction://hlinksldjump"/>
          </p:cNvPr>
          <p:cNvSpPr>
            <a:spLocks noChangeArrowheads="1"/>
          </p:cNvSpPr>
          <p:nvPr userDrawn="1"/>
        </p:nvSpPr>
        <p:spPr bwMode="auto">
          <a:xfrm>
            <a:off x="6444887" y="273050"/>
            <a:ext cx="1216025" cy="771525"/>
          </a:xfrm>
          <a:prstGeom prst="roundRect">
            <a:avLst>
              <a:gd name="adj" fmla="val 36806"/>
            </a:avLst>
          </a:prstGeom>
          <a:solidFill>
            <a:schemeClr val="accent2"/>
          </a:solidFill>
          <a:ln w="9525">
            <a:noFill/>
            <a:round/>
            <a:headEnd/>
            <a:tailEnd/>
          </a:ln>
          <a:effectLst>
            <a:prstShdw prst="shdw17" dist="40161" dir="1106097">
              <a:schemeClr val="accent2">
                <a:lumMod val="50000"/>
              </a:schemeClr>
            </a:prstShdw>
          </a:effectLst>
        </p:spPr>
        <p:txBody>
          <a:bodyPr wrap="none" anchor="ctr"/>
          <a:lstStyle/>
          <a:p>
            <a:pPr algn="ctr" rtl="0" fontAlgn="base">
              <a:spcBef>
                <a:spcPct val="0"/>
              </a:spcBef>
              <a:spcAft>
                <a:spcPct val="0"/>
              </a:spcAft>
              <a:defRPr/>
            </a:pPr>
            <a:r>
              <a:rPr lang="en-US" sz="1600" b="1" kern="1200" baseline="30000" dirty="0">
                <a:solidFill>
                  <a:schemeClr val="bg1"/>
                </a:solidFill>
                <a:latin typeface="Arial" charset="0"/>
                <a:ea typeface="+mn-ea"/>
                <a:cs typeface="+mn-cs"/>
              </a:rPr>
              <a:t>Occurrence</a:t>
            </a:r>
          </a:p>
        </p:txBody>
      </p:sp>
      <p:sp>
        <p:nvSpPr>
          <p:cNvPr id="23" name="AutoShape 72">
            <a:hlinkClick r:id="rId2" action="ppaction://hlinksldjump"/>
          </p:cNvPr>
          <p:cNvSpPr>
            <a:spLocks noChangeArrowheads="1"/>
          </p:cNvSpPr>
          <p:nvPr userDrawn="1"/>
        </p:nvSpPr>
        <p:spPr bwMode="auto">
          <a:xfrm>
            <a:off x="2349709" y="261938"/>
            <a:ext cx="1219200" cy="798512"/>
          </a:xfrm>
          <a:prstGeom prst="roundRect">
            <a:avLst>
              <a:gd name="adj" fmla="val 36806"/>
            </a:avLst>
          </a:prstGeom>
          <a:solidFill>
            <a:srgbClr val="4F81BD"/>
          </a:solidFill>
          <a:ln w="9525">
            <a:noFill/>
            <a:round/>
            <a:headEnd/>
            <a:tailEnd/>
          </a:ln>
          <a:effectLst>
            <a:prstShdw prst="shdw17" dist="40161" dir="1106097">
              <a:schemeClr val="accent2">
                <a:lumMod val="50000"/>
              </a:schemeClr>
            </a:prstShdw>
          </a:effectLst>
        </p:spPr>
        <p:txBody>
          <a:bodyPr wrap="none" anchor="ctr"/>
          <a:lstStyle/>
          <a:p>
            <a:pPr algn="ctr" rtl="0" fontAlgn="base">
              <a:spcBef>
                <a:spcPct val="0"/>
              </a:spcBef>
              <a:spcAft>
                <a:spcPct val="0"/>
              </a:spcAft>
              <a:defRPr/>
            </a:pPr>
            <a:r>
              <a:rPr lang="en-US" sz="1600" b="1" kern="1200" baseline="30000" dirty="0">
                <a:solidFill>
                  <a:srgbClr val="395B93"/>
                </a:solidFill>
                <a:latin typeface="Arial" charset="0"/>
                <a:ea typeface="+mn-ea"/>
                <a:cs typeface="+mn-cs"/>
              </a:rPr>
              <a:t>Historic </a:t>
            </a:r>
          </a:p>
          <a:p>
            <a:pPr algn="ctr" rtl="0" fontAlgn="base">
              <a:spcBef>
                <a:spcPct val="0"/>
              </a:spcBef>
              <a:spcAft>
                <a:spcPct val="0"/>
              </a:spcAft>
              <a:defRPr/>
            </a:pPr>
            <a:r>
              <a:rPr lang="en-US" sz="1600" b="1" kern="1200" baseline="30000" dirty="0">
                <a:solidFill>
                  <a:srgbClr val="395B93"/>
                </a:solidFill>
                <a:latin typeface="Arial" charset="0"/>
                <a:ea typeface="+mn-ea"/>
                <a:cs typeface="+mn-cs"/>
              </a:rPr>
              <a:t>Background</a:t>
            </a:r>
          </a:p>
        </p:txBody>
      </p:sp>
      <p:sp>
        <p:nvSpPr>
          <p:cNvPr id="5" name="Rectangle 76"/>
          <p:cNvSpPr>
            <a:spLocks noChangeArrowheads="1"/>
          </p:cNvSpPr>
          <p:nvPr userDrawn="1"/>
        </p:nvSpPr>
        <p:spPr bwMode="auto">
          <a:xfrm>
            <a:off x="0" y="0"/>
            <a:ext cx="850900" cy="1084263"/>
          </a:xfrm>
          <a:prstGeom prst="rect">
            <a:avLst/>
          </a:prstGeom>
          <a:solidFill>
            <a:schemeClr val="bg1"/>
          </a:solidFill>
          <a:ln w="19050">
            <a:solidFill>
              <a:schemeClr val="tx1"/>
            </a:solidFill>
            <a:miter lim="800000"/>
            <a:headEnd/>
            <a:tailEnd/>
          </a:ln>
          <a:effectLst/>
        </p:spPr>
        <p:txBody>
          <a:bodyPr wrap="none" anchor="ctr"/>
          <a:lstStyle/>
          <a:p>
            <a:pPr algn="ctr">
              <a:defRPr/>
            </a:pPr>
            <a:endParaRPr lang="en-US" dirty="0"/>
          </a:p>
        </p:txBody>
      </p:sp>
      <p:pic>
        <p:nvPicPr>
          <p:cNvPr id="12" name="Picture 2" descr="C:\Documents and Settings\msadler\Desktop\Linda Pictures\praying mantis B.jpg"/>
          <p:cNvPicPr>
            <a:picLocks noChangeAspect="1" noChangeArrowheads="1"/>
          </p:cNvPicPr>
          <p:nvPr userDrawn="1"/>
        </p:nvPicPr>
        <p:blipFill>
          <a:blip r:embed="rId3" cstate="print"/>
          <a:srcRect l="20462" r="22842" b="10512"/>
          <a:stretch>
            <a:fillRect/>
          </a:stretch>
        </p:blipFill>
        <p:spPr bwMode="auto">
          <a:xfrm>
            <a:off x="0" y="0"/>
            <a:ext cx="845893" cy="1068309"/>
          </a:xfrm>
          <a:prstGeom prst="rect">
            <a:avLst/>
          </a:prstGeom>
          <a:noFill/>
        </p:spPr>
      </p:pic>
      <p:pic>
        <p:nvPicPr>
          <p:cNvPr id="4" name="Picture 4" descr="Picture1.jpg"/>
          <p:cNvPicPr>
            <a:picLocks noChangeAspect="1"/>
          </p:cNvPicPr>
          <p:nvPr userDrawn="1"/>
        </p:nvPicPr>
        <p:blipFill>
          <a:blip r:embed="rId4" cstate="print"/>
          <a:srcRect l="8350" t="10246"/>
          <a:stretch>
            <a:fillRect/>
          </a:stretch>
        </p:blipFill>
        <p:spPr bwMode="auto">
          <a:xfrm>
            <a:off x="0" y="1052513"/>
            <a:ext cx="9144000" cy="5816600"/>
          </a:xfrm>
          <a:prstGeom prst="rect">
            <a:avLst/>
          </a:prstGeom>
          <a:noFill/>
          <a:ln w="9525">
            <a:noFill/>
            <a:miter lim="800000"/>
            <a:headEnd/>
            <a:tailEnd/>
          </a:ln>
        </p:spPr>
      </p:pic>
      <p:sp>
        <p:nvSpPr>
          <p:cNvPr id="6" name="Line 42"/>
          <p:cNvSpPr>
            <a:spLocks noChangeShapeType="1"/>
          </p:cNvSpPr>
          <p:nvPr userDrawn="1"/>
        </p:nvSpPr>
        <p:spPr bwMode="auto">
          <a:xfrm>
            <a:off x="0" y="1085850"/>
            <a:ext cx="9144000" cy="0"/>
          </a:xfrm>
          <a:prstGeom prst="line">
            <a:avLst/>
          </a:prstGeom>
          <a:noFill/>
          <a:ln w="31750">
            <a:solidFill>
              <a:schemeClr val="tx1"/>
            </a:solidFill>
            <a:round/>
            <a:headEnd/>
            <a:tailEnd/>
          </a:ln>
          <a:effectLst/>
        </p:spPr>
        <p:txBody>
          <a:bodyPr/>
          <a:lstStyle/>
          <a:p>
            <a:pPr>
              <a:defRPr/>
            </a:pPr>
            <a:endParaRPr lang="en-US" dirty="0"/>
          </a:p>
        </p:txBody>
      </p:sp>
      <p:sp>
        <p:nvSpPr>
          <p:cNvPr id="11" name="Rectangle 68"/>
          <p:cNvSpPr>
            <a:spLocks noChangeArrowheads="1"/>
          </p:cNvSpPr>
          <p:nvPr userDrawn="1"/>
        </p:nvSpPr>
        <p:spPr bwMode="auto">
          <a:xfrm>
            <a:off x="0" y="946150"/>
            <a:ext cx="9144000" cy="130175"/>
          </a:xfrm>
          <a:prstGeom prst="rect">
            <a:avLst/>
          </a:prstGeom>
          <a:solidFill>
            <a:schemeClr val="accent2"/>
          </a:solidFill>
          <a:ln w="9525">
            <a:noFill/>
            <a:miter lim="800000"/>
            <a:headEnd/>
            <a:tailEnd/>
          </a:ln>
          <a:effectLst>
            <a:outerShdw dist="35921" dir="18900000" algn="ctr" rotWithShape="0">
              <a:schemeClr val="bg2">
                <a:alpha val="50000"/>
              </a:schemeClr>
            </a:outerShdw>
          </a:effectLst>
        </p:spPr>
        <p:txBody>
          <a:bodyPr wrap="none" anchor="ctr"/>
          <a:lstStyle/>
          <a:p>
            <a:pPr eaLnBrk="0" hangingPunct="0">
              <a:spcBef>
                <a:spcPct val="40000"/>
              </a:spcBef>
              <a:buClr>
                <a:schemeClr val="tx1"/>
              </a:buClr>
              <a:buSzPct val="50000"/>
              <a:buFont typeface="Monotype Sorts" pitchFamily="2" charset="2"/>
              <a:buNone/>
              <a:defRPr/>
            </a:pPr>
            <a:endParaRPr lang="en-US" dirty="0"/>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ab 3">
    <p:spTree>
      <p:nvGrpSpPr>
        <p:cNvPr id="1" name=""/>
        <p:cNvGrpSpPr/>
        <p:nvPr/>
      </p:nvGrpSpPr>
      <p:grpSpPr>
        <a:xfrm>
          <a:off x="0" y="0"/>
          <a:ext cx="0" cy="0"/>
          <a:chOff x="0" y="0"/>
          <a:chExt cx="0" cy="0"/>
        </a:xfrm>
      </p:grpSpPr>
      <p:sp>
        <p:nvSpPr>
          <p:cNvPr id="3" name="Rectangle 76"/>
          <p:cNvSpPr>
            <a:spLocks noChangeArrowheads="1"/>
          </p:cNvSpPr>
          <p:nvPr userDrawn="1"/>
        </p:nvSpPr>
        <p:spPr bwMode="auto">
          <a:xfrm>
            <a:off x="0" y="0"/>
            <a:ext cx="850900" cy="1084263"/>
          </a:xfrm>
          <a:prstGeom prst="rect">
            <a:avLst/>
          </a:prstGeom>
          <a:solidFill>
            <a:srgbClr val="336600"/>
          </a:solidFill>
          <a:ln w="19050">
            <a:solidFill>
              <a:schemeClr val="tx1"/>
            </a:solidFill>
            <a:miter lim="800000"/>
            <a:headEnd/>
            <a:tailEnd/>
          </a:ln>
          <a:effectLst/>
        </p:spPr>
        <p:txBody>
          <a:bodyPr wrap="none" anchor="ctr"/>
          <a:lstStyle/>
          <a:p>
            <a:pPr algn="ctr">
              <a:defRPr/>
            </a:pPr>
            <a:endParaRPr lang="en-US" dirty="0">
              <a:latin typeface="Arial" charset="0"/>
              <a:cs typeface="+mn-cs"/>
            </a:endParaRPr>
          </a:p>
        </p:txBody>
      </p:sp>
      <p:pic>
        <p:nvPicPr>
          <p:cNvPr id="11" name="Picture 10" descr="butterfly A.jpg"/>
          <p:cNvPicPr>
            <a:picLocks noChangeAspect="1"/>
          </p:cNvPicPr>
          <p:nvPr userDrawn="1"/>
        </p:nvPicPr>
        <p:blipFill>
          <a:blip r:embed="rId2" cstate="print"/>
          <a:srcRect l="34719" t="9255" r="8577"/>
          <a:stretch>
            <a:fillRect/>
          </a:stretch>
        </p:blipFill>
        <p:spPr>
          <a:xfrm>
            <a:off x="0" y="0"/>
            <a:ext cx="829340" cy="1042601"/>
          </a:xfrm>
          <a:prstGeom prst="rect">
            <a:avLst/>
          </a:prstGeom>
        </p:spPr>
      </p:pic>
      <p:pic>
        <p:nvPicPr>
          <p:cNvPr id="2" name="Picture 4" descr="Picture1.jpg"/>
          <p:cNvPicPr>
            <a:picLocks noChangeAspect="1"/>
          </p:cNvPicPr>
          <p:nvPr userDrawn="1"/>
        </p:nvPicPr>
        <p:blipFill>
          <a:blip r:embed="rId3" cstate="print"/>
          <a:srcRect l="8350" t="10246"/>
          <a:stretch>
            <a:fillRect/>
          </a:stretch>
        </p:blipFill>
        <p:spPr bwMode="auto">
          <a:xfrm>
            <a:off x="0" y="1052513"/>
            <a:ext cx="9144000" cy="5816600"/>
          </a:xfrm>
          <a:prstGeom prst="rect">
            <a:avLst/>
          </a:prstGeom>
          <a:noFill/>
          <a:ln w="9525">
            <a:noFill/>
            <a:miter lim="800000"/>
            <a:headEnd/>
            <a:tailEnd/>
          </a:ln>
        </p:spPr>
      </p:pic>
      <p:sp>
        <p:nvSpPr>
          <p:cNvPr id="4" name="Rectangle 77"/>
          <p:cNvSpPr>
            <a:spLocks noChangeArrowheads="1"/>
          </p:cNvSpPr>
          <p:nvPr userDrawn="1"/>
        </p:nvSpPr>
        <p:spPr bwMode="auto">
          <a:xfrm>
            <a:off x="841375" y="0"/>
            <a:ext cx="8302625" cy="1084263"/>
          </a:xfrm>
          <a:prstGeom prst="rect">
            <a:avLst/>
          </a:prstGeom>
          <a:solidFill>
            <a:srgbClr val="B1C3E1"/>
          </a:solidFill>
          <a:ln w="19050">
            <a:solidFill>
              <a:schemeClr val="tx1"/>
            </a:solidFill>
            <a:miter lim="800000"/>
            <a:headEnd/>
            <a:tailEnd/>
          </a:ln>
          <a:effectLst/>
        </p:spPr>
        <p:txBody>
          <a:bodyPr wrap="none" anchor="ctr"/>
          <a:lstStyle/>
          <a:p>
            <a:pPr>
              <a:defRPr/>
            </a:pPr>
            <a:endParaRPr lang="en-US" dirty="0">
              <a:latin typeface="Arial" charset="0"/>
              <a:cs typeface="+mn-cs"/>
            </a:endParaRPr>
          </a:p>
        </p:txBody>
      </p:sp>
      <p:sp>
        <p:nvSpPr>
          <p:cNvPr id="5" name="Line 42"/>
          <p:cNvSpPr>
            <a:spLocks noChangeShapeType="1"/>
          </p:cNvSpPr>
          <p:nvPr userDrawn="1"/>
        </p:nvSpPr>
        <p:spPr bwMode="auto">
          <a:xfrm>
            <a:off x="0" y="1085850"/>
            <a:ext cx="9144000" cy="0"/>
          </a:xfrm>
          <a:prstGeom prst="line">
            <a:avLst/>
          </a:prstGeom>
          <a:noFill/>
          <a:ln w="31750">
            <a:solidFill>
              <a:schemeClr val="tx1"/>
            </a:solidFill>
            <a:round/>
            <a:headEnd/>
            <a:tailEnd/>
          </a:ln>
          <a:effectLst/>
        </p:spPr>
        <p:txBody>
          <a:bodyPr/>
          <a:lstStyle/>
          <a:p>
            <a:pPr>
              <a:defRPr/>
            </a:pPr>
            <a:endParaRPr lang="en-US" dirty="0">
              <a:latin typeface="Arial" charset="0"/>
              <a:cs typeface="+mn-cs"/>
            </a:endParaRPr>
          </a:p>
        </p:txBody>
      </p:sp>
      <p:sp>
        <p:nvSpPr>
          <p:cNvPr id="6" name="AutoShape 70">
            <a:hlinkClick r:id="rId4" action="ppaction://hlinksldjump"/>
          </p:cNvPr>
          <p:cNvSpPr>
            <a:spLocks noChangeArrowheads="1"/>
          </p:cNvSpPr>
          <p:nvPr userDrawn="1"/>
        </p:nvSpPr>
        <p:spPr bwMode="auto">
          <a:xfrm>
            <a:off x="4922838" y="273050"/>
            <a:ext cx="1219200" cy="766763"/>
          </a:xfrm>
          <a:prstGeom prst="roundRect">
            <a:avLst>
              <a:gd name="adj" fmla="val 36806"/>
            </a:avLst>
          </a:prstGeom>
          <a:solidFill>
            <a:srgbClr val="4F81BD"/>
          </a:solidFill>
          <a:ln w="9525">
            <a:noFill/>
            <a:round/>
            <a:headEnd/>
            <a:tailEnd/>
          </a:ln>
          <a:effectLst>
            <a:prstShdw prst="shdw17" dist="40161" dir="1106097">
              <a:schemeClr val="accent2">
                <a:lumMod val="50000"/>
              </a:schemeClr>
            </a:prstShdw>
          </a:effectLst>
        </p:spPr>
        <p:txBody>
          <a:bodyPr wrap="none" anchor="ctr"/>
          <a:lstStyle/>
          <a:p>
            <a:pPr algn="ctr">
              <a:defRPr/>
            </a:pPr>
            <a:r>
              <a:rPr lang="en-US" sz="1600" baseline="30000" dirty="0" smtClean="0">
                <a:solidFill>
                  <a:srgbClr val="395B93"/>
                </a:solidFill>
                <a:latin typeface="Arial" charset="0"/>
                <a:cs typeface="+mn-cs"/>
              </a:rPr>
              <a:t>Information</a:t>
            </a:r>
          </a:p>
          <a:p>
            <a:pPr algn="ctr">
              <a:defRPr/>
            </a:pPr>
            <a:r>
              <a:rPr lang="en-US" sz="1600" baseline="30000" dirty="0" smtClean="0">
                <a:solidFill>
                  <a:srgbClr val="395B93"/>
                </a:solidFill>
                <a:latin typeface="Arial" charset="0"/>
                <a:cs typeface="+mn-cs"/>
              </a:rPr>
              <a:t>Management</a:t>
            </a:r>
            <a:endParaRPr lang="en-US" sz="1600" baseline="30000" dirty="0">
              <a:solidFill>
                <a:srgbClr val="395B93"/>
              </a:solidFill>
              <a:latin typeface="Arial" charset="0"/>
              <a:cs typeface="+mn-cs"/>
            </a:endParaRPr>
          </a:p>
        </p:txBody>
      </p:sp>
      <p:sp>
        <p:nvSpPr>
          <p:cNvPr id="7" name="AutoShape 71"/>
          <p:cNvSpPr>
            <a:spLocks noChangeArrowheads="1"/>
          </p:cNvSpPr>
          <p:nvPr userDrawn="1"/>
        </p:nvSpPr>
        <p:spPr bwMode="auto">
          <a:xfrm>
            <a:off x="7661275" y="273050"/>
            <a:ext cx="1216025" cy="771525"/>
          </a:xfrm>
          <a:prstGeom prst="roundRect">
            <a:avLst>
              <a:gd name="adj" fmla="val 36806"/>
            </a:avLst>
          </a:prstGeom>
          <a:solidFill>
            <a:srgbClr val="4F81BD"/>
          </a:solidFill>
          <a:ln w="9525">
            <a:noFill/>
            <a:round/>
            <a:headEnd/>
            <a:tailEnd/>
          </a:ln>
          <a:effectLst>
            <a:prstShdw prst="shdw17" dist="40161" dir="1106097">
              <a:schemeClr val="accent2">
                <a:lumMod val="50000"/>
              </a:schemeClr>
            </a:prstShdw>
          </a:effectLst>
        </p:spPr>
        <p:txBody>
          <a:bodyPr wrap="none" anchor="ctr"/>
          <a:lstStyle/>
          <a:p>
            <a:pPr algn="ctr">
              <a:defRPr/>
            </a:pPr>
            <a:r>
              <a:rPr lang="en-US" sz="1600" baseline="30000" dirty="0">
                <a:solidFill>
                  <a:srgbClr val="395B93"/>
                </a:solidFill>
                <a:latin typeface="Arial" charset="0"/>
                <a:cs typeface="+mn-cs"/>
              </a:rPr>
              <a:t>Summary</a:t>
            </a:r>
          </a:p>
        </p:txBody>
      </p:sp>
      <p:sp>
        <p:nvSpPr>
          <p:cNvPr id="8" name="AutoShape 69">
            <a:hlinkClick r:id="rId4" action="ppaction://hlinksldjump"/>
          </p:cNvPr>
          <p:cNvSpPr>
            <a:spLocks noChangeArrowheads="1"/>
          </p:cNvSpPr>
          <p:nvPr userDrawn="1"/>
        </p:nvSpPr>
        <p:spPr bwMode="auto">
          <a:xfrm>
            <a:off x="6296025" y="257175"/>
            <a:ext cx="1216025" cy="771525"/>
          </a:xfrm>
          <a:prstGeom prst="roundRect">
            <a:avLst>
              <a:gd name="adj" fmla="val 36806"/>
            </a:avLst>
          </a:prstGeom>
          <a:solidFill>
            <a:schemeClr val="accent2"/>
          </a:solidFill>
          <a:ln w="9525">
            <a:noFill/>
            <a:round/>
            <a:headEnd/>
            <a:tailEnd/>
          </a:ln>
          <a:effectLst>
            <a:prstShdw prst="shdw17" dist="40161" dir="1106097">
              <a:schemeClr val="accent2">
                <a:lumMod val="50000"/>
              </a:schemeClr>
            </a:prstShdw>
          </a:effectLst>
        </p:spPr>
        <p:txBody>
          <a:bodyPr wrap="none" anchor="ctr"/>
          <a:lstStyle/>
          <a:p>
            <a:pPr algn="ctr">
              <a:defRPr/>
            </a:pPr>
            <a:r>
              <a:rPr lang="en-US" sz="1600" baseline="30000" dirty="0">
                <a:solidFill>
                  <a:schemeClr val="bg1"/>
                </a:solidFill>
                <a:latin typeface="Arial" charset="0"/>
                <a:cs typeface="+mn-cs"/>
              </a:rPr>
              <a:t>Applied</a:t>
            </a:r>
            <a:r>
              <a:rPr lang="en-US" sz="1600" dirty="0">
                <a:solidFill>
                  <a:schemeClr val="bg1"/>
                </a:solidFill>
                <a:latin typeface="Arial" charset="0"/>
                <a:cs typeface="+mn-cs"/>
              </a:rPr>
              <a:t>  </a:t>
            </a:r>
          </a:p>
          <a:p>
            <a:pPr algn="ctr">
              <a:defRPr/>
            </a:pPr>
            <a:r>
              <a:rPr lang="en-US" sz="1600" baseline="30000" dirty="0">
                <a:solidFill>
                  <a:schemeClr val="bg1"/>
                </a:solidFill>
                <a:latin typeface="Arial" charset="0"/>
                <a:cs typeface="+mn-cs"/>
              </a:rPr>
              <a:t>Research Efforts</a:t>
            </a:r>
          </a:p>
        </p:txBody>
      </p:sp>
      <p:sp>
        <p:nvSpPr>
          <p:cNvPr id="9" name="AutoShape 72">
            <a:hlinkClick r:id="rId4" action="ppaction://hlinksldjump"/>
          </p:cNvPr>
          <p:cNvSpPr>
            <a:spLocks noChangeArrowheads="1"/>
          </p:cNvSpPr>
          <p:nvPr userDrawn="1"/>
        </p:nvSpPr>
        <p:spPr bwMode="auto">
          <a:xfrm>
            <a:off x="3551238" y="261938"/>
            <a:ext cx="1219200" cy="798512"/>
          </a:xfrm>
          <a:prstGeom prst="roundRect">
            <a:avLst>
              <a:gd name="adj" fmla="val 36806"/>
            </a:avLst>
          </a:prstGeom>
          <a:solidFill>
            <a:srgbClr val="4F81BD"/>
          </a:solidFill>
          <a:ln w="9525">
            <a:noFill/>
            <a:round/>
            <a:headEnd/>
            <a:tailEnd/>
          </a:ln>
          <a:effectLst>
            <a:prstShdw prst="shdw17" dist="40161" dir="1106097">
              <a:schemeClr val="accent2">
                <a:lumMod val="50000"/>
              </a:schemeClr>
            </a:prstShdw>
          </a:effectLst>
        </p:spPr>
        <p:txBody>
          <a:bodyPr wrap="none" anchor="ctr"/>
          <a:lstStyle/>
          <a:p>
            <a:pPr algn="ctr">
              <a:defRPr/>
            </a:pPr>
            <a:r>
              <a:rPr lang="en-US" sz="1600" baseline="30000" dirty="0">
                <a:solidFill>
                  <a:srgbClr val="395B93"/>
                </a:solidFill>
                <a:latin typeface="Arial" charset="0"/>
                <a:cs typeface="+mn-cs"/>
              </a:rPr>
              <a:t>Introduction</a:t>
            </a:r>
          </a:p>
        </p:txBody>
      </p:sp>
      <p:sp>
        <p:nvSpPr>
          <p:cNvPr id="10" name="Rectangle 68"/>
          <p:cNvSpPr>
            <a:spLocks noChangeArrowheads="1"/>
          </p:cNvSpPr>
          <p:nvPr userDrawn="1"/>
        </p:nvSpPr>
        <p:spPr bwMode="auto">
          <a:xfrm>
            <a:off x="0" y="946150"/>
            <a:ext cx="9144000" cy="130175"/>
          </a:xfrm>
          <a:prstGeom prst="rect">
            <a:avLst/>
          </a:prstGeom>
          <a:solidFill>
            <a:schemeClr val="accent2"/>
          </a:solidFill>
          <a:ln w="9525">
            <a:noFill/>
            <a:miter lim="800000"/>
            <a:headEnd/>
            <a:tailEnd/>
          </a:ln>
          <a:effectLst>
            <a:outerShdw dist="35921" dir="18900000" algn="ctr" rotWithShape="0">
              <a:schemeClr val="bg2">
                <a:alpha val="50000"/>
              </a:schemeClr>
            </a:outerShdw>
          </a:effectLst>
        </p:spPr>
        <p:txBody>
          <a:bodyPr wrap="none" anchor="ctr"/>
          <a:lstStyle/>
          <a:p>
            <a:pPr eaLnBrk="0" hangingPunct="0">
              <a:spcBef>
                <a:spcPct val="40000"/>
              </a:spcBef>
              <a:buClr>
                <a:schemeClr val="tx1"/>
              </a:buClr>
              <a:buSzPct val="50000"/>
              <a:buFont typeface="Monotype Sorts" pitchFamily="2" charset="2"/>
              <a:buNone/>
              <a:defRPr/>
            </a:pPr>
            <a:endParaRPr lang="en-US" dirty="0">
              <a:latin typeface="Arial" charset="0"/>
              <a:cs typeface="+mn-cs"/>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1"/>
          <p:cNvSpPr>
            <a:spLocks noGrp="1"/>
          </p:cNvSpPr>
          <p:nvPr>
            <p:ph type="title"/>
          </p:nvPr>
        </p:nvSpPr>
        <p:spPr>
          <a:xfrm>
            <a:off x="640080" y="182880"/>
            <a:ext cx="8229600" cy="109728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Autofit/>
          </a:bodyPr>
          <a:lstStyle>
            <a:lvl1pPr>
              <a:defRPr lang="en-US" sz="3600" b="1" dirty="0">
                <a:solidFill>
                  <a:schemeClr val="bg1"/>
                </a:solidFill>
                <a:effectLst>
                  <a:outerShdw blurRad="38100" dist="38100" dir="2700000" algn="tl">
                    <a:srgbClr val="000000"/>
                  </a:outerShdw>
                </a:effectLst>
                <a:latin typeface="Calibri" pitchFamily="34" charset="0"/>
                <a:ea typeface="+mj-ea"/>
                <a:cs typeface="+mj-cs"/>
              </a:defRPr>
            </a:lvl1pPr>
          </a:lstStyle>
          <a:p>
            <a:pPr lvl="0" algn="l" rtl="0" eaLnBrk="1" fontAlgn="base" hangingPunct="1">
              <a:lnSpc>
                <a:spcPct val="90000"/>
              </a:lnSpc>
              <a:spcBef>
                <a:spcPct val="0"/>
              </a:spcBef>
              <a:spcAft>
                <a:spcPct val="0"/>
              </a:spcAft>
            </a:pPr>
            <a:r>
              <a:rPr lang="en-US" dirty="0" smtClean="0"/>
              <a:t>Click to edit Master title style</a:t>
            </a:r>
            <a:endParaRPr lang="en-US" dirty="0"/>
          </a:p>
        </p:txBody>
      </p:sp>
      <p:pic>
        <p:nvPicPr>
          <p:cNvPr id="7" name="Picture 6" descr="PD-Sw010-002_page master"/>
          <p:cNvPicPr>
            <a:picLocks noChangeAspect="1" noChangeArrowheads="1"/>
          </p:cNvPicPr>
          <p:nvPr userDrawn="1"/>
        </p:nvPicPr>
        <p:blipFill>
          <a:blip r:embed="rId2" cstate="print"/>
          <a:srcRect l="5000" t="24000" r="7000" b="5333"/>
          <a:stretch>
            <a:fillRect/>
          </a:stretch>
        </p:blipFill>
        <p:spPr bwMode="auto">
          <a:xfrm>
            <a:off x="0" y="1350772"/>
            <a:ext cx="9144000" cy="5507228"/>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4" name="Picture 11" descr="PD-Sw073 ACE09-01.jpg"/>
          <p:cNvPicPr>
            <a:picLocks noChangeAspect="1"/>
          </p:cNvPicPr>
          <p:nvPr userDrawn="1"/>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5" name="Line 5"/>
          <p:cNvSpPr>
            <a:spLocks noChangeShapeType="1"/>
          </p:cNvSpPr>
          <p:nvPr userDrawn="1"/>
        </p:nvSpPr>
        <p:spPr bwMode="auto">
          <a:xfrm flipH="1">
            <a:off x="0" y="2055813"/>
            <a:ext cx="1031875" cy="0"/>
          </a:xfrm>
          <a:prstGeom prst="line">
            <a:avLst/>
          </a:prstGeom>
          <a:noFill/>
          <a:ln w="12700">
            <a:solidFill>
              <a:schemeClr val="bg1"/>
            </a:solidFill>
            <a:round/>
            <a:headEnd/>
            <a:tailEnd/>
          </a:ln>
          <a:effectLst/>
        </p:spPr>
        <p:txBody>
          <a:bodyPr>
            <a:spAutoFit/>
          </a:bodyPr>
          <a:lstStyle/>
          <a:p>
            <a:pPr>
              <a:defRPr/>
            </a:pPr>
            <a:endParaRPr lang="en-US" dirty="0"/>
          </a:p>
        </p:txBody>
      </p:sp>
      <p:sp>
        <p:nvSpPr>
          <p:cNvPr id="6" name="Line 6"/>
          <p:cNvSpPr>
            <a:spLocks noChangeShapeType="1"/>
          </p:cNvSpPr>
          <p:nvPr userDrawn="1"/>
        </p:nvSpPr>
        <p:spPr bwMode="auto">
          <a:xfrm flipV="1">
            <a:off x="508000" y="0"/>
            <a:ext cx="0" cy="2055813"/>
          </a:xfrm>
          <a:prstGeom prst="line">
            <a:avLst/>
          </a:prstGeom>
          <a:noFill/>
          <a:ln w="12700">
            <a:solidFill>
              <a:schemeClr val="bg1"/>
            </a:solidFill>
            <a:round/>
            <a:headEnd/>
            <a:tailEnd/>
          </a:ln>
          <a:effectLst/>
        </p:spPr>
        <p:txBody>
          <a:bodyPr>
            <a:spAutoFit/>
          </a:bodyPr>
          <a:lstStyle/>
          <a:p>
            <a:pPr>
              <a:defRPr/>
            </a:pPr>
            <a:endParaRPr lang="en-US" dirty="0"/>
          </a:p>
        </p:txBody>
      </p:sp>
      <p:sp>
        <p:nvSpPr>
          <p:cNvPr id="7" name="Line 7"/>
          <p:cNvSpPr>
            <a:spLocks noChangeShapeType="1"/>
          </p:cNvSpPr>
          <p:nvPr userDrawn="1"/>
        </p:nvSpPr>
        <p:spPr bwMode="auto">
          <a:xfrm>
            <a:off x="504825" y="1316038"/>
            <a:ext cx="8639175" cy="0"/>
          </a:xfrm>
          <a:prstGeom prst="line">
            <a:avLst/>
          </a:prstGeom>
          <a:noFill/>
          <a:ln w="12700">
            <a:solidFill>
              <a:schemeClr val="bg1"/>
            </a:solidFill>
            <a:round/>
            <a:headEnd/>
            <a:tailEnd/>
          </a:ln>
          <a:effectLst/>
        </p:spPr>
        <p:txBody>
          <a:bodyPr>
            <a:spAutoFit/>
          </a:bodyPr>
          <a:lstStyle/>
          <a:p>
            <a:pPr>
              <a:defRPr/>
            </a:pPr>
            <a:endParaRPr lang="en-US" dirty="0"/>
          </a:p>
        </p:txBody>
      </p:sp>
      <p:sp>
        <p:nvSpPr>
          <p:cNvPr id="8" name="Line 8"/>
          <p:cNvSpPr>
            <a:spLocks noChangeShapeType="1"/>
          </p:cNvSpPr>
          <p:nvPr userDrawn="1"/>
        </p:nvSpPr>
        <p:spPr bwMode="auto">
          <a:xfrm>
            <a:off x="1028700" y="1309688"/>
            <a:ext cx="0" cy="5556250"/>
          </a:xfrm>
          <a:prstGeom prst="line">
            <a:avLst/>
          </a:prstGeom>
          <a:noFill/>
          <a:ln w="12700">
            <a:solidFill>
              <a:schemeClr val="bg1"/>
            </a:solidFill>
            <a:round/>
            <a:headEnd/>
            <a:tailEnd/>
          </a:ln>
          <a:effectLst/>
        </p:spPr>
        <p:txBody>
          <a:bodyPr>
            <a:spAutoFit/>
          </a:bodyPr>
          <a:lstStyle/>
          <a:p>
            <a:pPr>
              <a:defRPr/>
            </a:pPr>
            <a:endParaRPr lang="en-US" dirty="0"/>
          </a:p>
        </p:txBody>
      </p:sp>
      <p:sp>
        <p:nvSpPr>
          <p:cNvPr id="9" name="Rectangle 9"/>
          <p:cNvSpPr>
            <a:spLocks noChangeArrowheads="1"/>
          </p:cNvSpPr>
          <p:nvPr userDrawn="1"/>
        </p:nvSpPr>
        <p:spPr bwMode="auto">
          <a:xfrm>
            <a:off x="693738" y="6621463"/>
            <a:ext cx="155575" cy="152400"/>
          </a:xfrm>
          <a:prstGeom prst="rect">
            <a:avLst/>
          </a:prstGeom>
          <a:noFill/>
          <a:ln w="9525">
            <a:noFill/>
            <a:miter lim="800000"/>
            <a:headEnd/>
            <a:tailEnd/>
          </a:ln>
          <a:effectLst/>
        </p:spPr>
        <p:txBody>
          <a:bodyPr wrap="none" lIns="0" tIns="0" rIns="0" bIns="0" anchor="ctr">
            <a:spAutoFit/>
          </a:bodyPr>
          <a:lstStyle/>
          <a:p>
            <a:pPr algn="r">
              <a:defRPr/>
            </a:pPr>
            <a:fld id="{3D18D2B0-10FF-40C8-85EC-F08A4EFC15C8}" type="slidenum">
              <a:rPr lang="en-US" sz="1000">
                <a:solidFill>
                  <a:schemeClr val="bg1"/>
                </a:solidFill>
                <a:effectLst>
                  <a:outerShdw blurRad="38100" dist="38100" dir="2700000" algn="tl">
                    <a:srgbClr val="000000"/>
                  </a:outerShdw>
                </a:effectLst>
              </a:rPr>
              <a:pPr algn="r">
                <a:defRPr/>
              </a:pPr>
              <a:t>‹#›</a:t>
            </a:fld>
            <a:endParaRPr lang="en-US" sz="1000" dirty="0">
              <a:solidFill>
                <a:schemeClr val="bg1"/>
              </a:solidFill>
              <a:effectLst>
                <a:outerShdw blurRad="38100" dist="38100" dir="2700000" algn="tl">
                  <a:srgbClr val="000000"/>
                </a:outerShdw>
              </a:effectLst>
            </a:endParaRPr>
          </a:p>
        </p:txBody>
      </p:sp>
      <p:sp>
        <p:nvSpPr>
          <p:cNvPr id="10" name="Line 26"/>
          <p:cNvSpPr>
            <a:spLocks noChangeShapeType="1"/>
          </p:cNvSpPr>
          <p:nvPr userDrawn="1"/>
        </p:nvSpPr>
        <p:spPr bwMode="auto">
          <a:xfrm>
            <a:off x="1033463" y="6589713"/>
            <a:ext cx="8110537" cy="0"/>
          </a:xfrm>
          <a:prstGeom prst="line">
            <a:avLst/>
          </a:prstGeom>
          <a:noFill/>
          <a:ln w="12700" cap="sq">
            <a:solidFill>
              <a:schemeClr val="bg1"/>
            </a:solidFill>
            <a:round/>
            <a:headEnd type="none" w="sm" len="sm"/>
            <a:tailEnd type="none" w="sm" len="sm"/>
          </a:ln>
        </p:spPr>
        <p:txBody>
          <a:bodyPr/>
          <a:lstStyle/>
          <a:p>
            <a:pPr>
              <a:defRPr/>
            </a:pPr>
            <a:endParaRPr lang="en-US" dirty="0"/>
          </a:p>
        </p:txBody>
      </p:sp>
      <p:pic>
        <p:nvPicPr>
          <p:cNvPr id="13" name="Picture 22" descr="ACE09world.png"/>
          <p:cNvPicPr>
            <a:picLocks noChangeAspect="1"/>
          </p:cNvPicPr>
          <p:nvPr userDrawn="1"/>
        </p:nvPicPr>
        <p:blipFill>
          <a:blip r:embed="rId3" cstate="screen"/>
          <a:srcRect/>
          <a:stretch>
            <a:fillRect/>
          </a:stretch>
        </p:blipFill>
        <p:spPr bwMode="auto">
          <a:xfrm>
            <a:off x="7945438" y="0"/>
            <a:ext cx="1198562" cy="1309688"/>
          </a:xfrm>
          <a:prstGeom prst="rect">
            <a:avLst/>
          </a:prstGeom>
          <a:noFill/>
          <a:ln w="9525">
            <a:noFill/>
            <a:miter lim="800000"/>
            <a:headEnd/>
            <a:tailEnd/>
          </a:ln>
        </p:spPr>
      </p:pic>
      <p:pic>
        <p:nvPicPr>
          <p:cNvPr id="16" name="Picture 29" descr="LO-H&amp;S 2007_white"/>
          <p:cNvPicPr>
            <a:picLocks noChangeAspect="1" noChangeArrowheads="1"/>
          </p:cNvPicPr>
          <p:nvPr userDrawn="1"/>
        </p:nvPicPr>
        <p:blipFill>
          <a:blip r:embed="rId4" cstate="screen"/>
          <a:srcRect/>
          <a:stretch>
            <a:fillRect/>
          </a:stretch>
        </p:blipFill>
        <p:spPr bwMode="auto">
          <a:xfrm>
            <a:off x="1219200" y="6057900"/>
            <a:ext cx="1828800" cy="352425"/>
          </a:xfrm>
          <a:prstGeom prst="rect">
            <a:avLst/>
          </a:prstGeom>
          <a:noFill/>
          <a:ln w="9525">
            <a:noFill/>
            <a:miter lim="800000"/>
            <a:headEnd/>
            <a:tailEnd/>
          </a:ln>
        </p:spPr>
      </p:pic>
      <p:sp>
        <p:nvSpPr>
          <p:cNvPr id="1586179" name="Rectangle 3"/>
          <p:cNvSpPr>
            <a:spLocks noGrp="1" noChangeArrowheads="1"/>
          </p:cNvSpPr>
          <p:nvPr>
            <p:ph type="ctrTitle"/>
          </p:nvPr>
        </p:nvSpPr>
        <p:spPr>
          <a:xfrm>
            <a:off x="2084832" y="3242456"/>
            <a:ext cx="6251131" cy="443198"/>
          </a:xfrm>
          <a:ln algn="ctr"/>
        </p:spPr>
        <p:txBody>
          <a:bodyPr lIns="0" tIns="0" rIns="0" bIns="0"/>
          <a:lstStyle>
            <a:lvl1pPr>
              <a:lnSpc>
                <a:spcPct val="90000"/>
              </a:lnSpc>
              <a:spcBef>
                <a:spcPct val="25000"/>
              </a:spcBef>
              <a:tabLst>
                <a:tab pos="5661025" algn="r"/>
              </a:tabLst>
              <a:defRPr sz="3200">
                <a:ea typeface="SimSun" pitchFamily="2" charset="-122"/>
              </a:defRPr>
            </a:lvl1pPr>
          </a:lstStyle>
          <a:p>
            <a:r>
              <a:rPr lang="en-US" dirty="0"/>
              <a:t>Click to edit Master title style</a:t>
            </a:r>
          </a:p>
        </p:txBody>
      </p:sp>
      <p:sp>
        <p:nvSpPr>
          <p:cNvPr id="15" name="Text Box 11"/>
          <p:cNvSpPr txBox="1">
            <a:spLocks noChangeArrowheads="1"/>
          </p:cNvSpPr>
          <p:nvPr userDrawn="1"/>
        </p:nvSpPr>
        <p:spPr bwMode="auto">
          <a:xfrm rot="16200000">
            <a:off x="-881063" y="5330146"/>
            <a:ext cx="2036763" cy="107722"/>
          </a:xfrm>
          <a:prstGeom prst="rect">
            <a:avLst/>
          </a:prstGeom>
          <a:noFill/>
          <a:ln w="9525" algn="ctr">
            <a:noFill/>
            <a:miter lim="800000"/>
            <a:headEnd/>
            <a:tailEnd/>
          </a:ln>
          <a:effectLst/>
        </p:spPr>
        <p:txBody>
          <a:bodyPr lIns="0" tIns="0" rIns="0" bIns="0">
            <a:spAutoFit/>
          </a:bodyPr>
          <a:lstStyle/>
          <a:p>
            <a:pPr algn="l">
              <a:defRPr/>
            </a:pPr>
            <a:r>
              <a:rPr lang="en-US" sz="700" b="0" dirty="0" smtClean="0">
                <a:solidFill>
                  <a:schemeClr val="bg1"/>
                </a:solidFill>
              </a:rPr>
              <a:t>ST021</a:t>
            </a:r>
            <a:endParaRPr lang="en-US" sz="700" b="0" dirty="0">
              <a:solidFill>
                <a:schemeClr val="bg1"/>
              </a:solidFill>
            </a:endParaRPr>
          </a:p>
        </p:txBody>
      </p:sp>
      <p:sp>
        <p:nvSpPr>
          <p:cNvPr id="14" name="Freeform 7"/>
          <p:cNvSpPr>
            <a:spLocks/>
          </p:cNvSpPr>
          <p:nvPr userDrawn="1"/>
        </p:nvSpPr>
        <p:spPr bwMode="auto">
          <a:xfrm>
            <a:off x="2092147" y="3748088"/>
            <a:ext cx="6254496" cy="331787"/>
          </a:xfrm>
          <a:custGeom>
            <a:avLst/>
            <a:gdLst>
              <a:gd name="T0" fmla="*/ 0 w 3039"/>
              <a:gd name="T1" fmla="*/ 2147483647 h 209"/>
              <a:gd name="T2" fmla="*/ 0 w 3039"/>
              <a:gd name="T3" fmla="*/ 0 h 209"/>
              <a:gd name="T4" fmla="*/ 2147483647 w 3039"/>
              <a:gd name="T5" fmla="*/ 0 h 209"/>
              <a:gd name="T6" fmla="*/ 0 60000 65536"/>
              <a:gd name="T7" fmla="*/ 0 60000 65536"/>
              <a:gd name="T8" fmla="*/ 0 60000 65536"/>
              <a:gd name="T9" fmla="*/ 0 w 3039"/>
              <a:gd name="T10" fmla="*/ 0 h 209"/>
              <a:gd name="T11" fmla="*/ 3039 w 3039"/>
              <a:gd name="T12" fmla="*/ 209 h 209"/>
            </a:gdLst>
            <a:ahLst/>
            <a:cxnLst>
              <a:cxn ang="T6">
                <a:pos x="T0" y="T1"/>
              </a:cxn>
              <a:cxn ang="T7">
                <a:pos x="T2" y="T3"/>
              </a:cxn>
              <a:cxn ang="T8">
                <a:pos x="T4" y="T5"/>
              </a:cxn>
            </a:cxnLst>
            <a:rect l="T9" t="T10" r="T11" b="T12"/>
            <a:pathLst>
              <a:path w="3039" h="209">
                <a:moveTo>
                  <a:pt x="0" y="209"/>
                </a:moveTo>
                <a:lnTo>
                  <a:pt x="0" y="0"/>
                </a:lnTo>
                <a:lnTo>
                  <a:pt x="3039" y="0"/>
                </a:lnTo>
              </a:path>
            </a:pathLst>
          </a:custGeom>
          <a:noFill/>
          <a:ln w="12700">
            <a:solidFill>
              <a:schemeClr val="bg1"/>
            </a:solidFill>
            <a:round/>
            <a:headEnd/>
            <a:tailEnd/>
          </a:ln>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3813" y="1530350"/>
            <a:ext cx="3768725" cy="2410660"/>
          </a:xfrm>
        </p:spPr>
        <p:txBody>
          <a:bodyPr/>
          <a:lstStyle>
            <a:lvl1pPr>
              <a:defRPr sz="2300"/>
            </a:lvl1pPr>
            <a:lvl2pPr>
              <a:defRPr sz="2300"/>
            </a:lvl2pPr>
            <a:lvl3pPr>
              <a:defRPr sz="2300"/>
            </a:lvl3pPr>
            <a:lvl4pPr>
              <a:defRPr sz="2300"/>
            </a:lvl4pPr>
            <a:lvl5pPr>
              <a:defRPr sz="2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14938" y="1530350"/>
            <a:ext cx="3768725" cy="2410660"/>
          </a:xfrm>
        </p:spPr>
        <p:txBody>
          <a:bodyPr/>
          <a:lstStyle>
            <a:lvl1pPr>
              <a:defRPr sz="2300"/>
            </a:lvl1pPr>
            <a:lvl2pPr>
              <a:defRPr sz="2300"/>
            </a:lvl2pPr>
            <a:lvl3pPr>
              <a:defRPr sz="2300"/>
            </a:lvl3pPr>
            <a:lvl4pPr>
              <a:defRPr sz="2300"/>
            </a:lvl4pPr>
            <a:lvl5pPr>
              <a:defRPr sz="2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pic>
        <p:nvPicPr>
          <p:cNvPr id="1026" name="Picture 13" descr="PD-Sw073 ACE09-02.jpg"/>
          <p:cNvPicPr>
            <a:picLocks noChangeAspect="1"/>
          </p:cNvPicPr>
          <p:nvPr userDrawn="1"/>
        </p:nvPicPr>
        <p:blipFill>
          <a:blip r:embed="rId20" cstate="screen"/>
          <a:srcRect/>
          <a:stretch>
            <a:fillRect/>
          </a:stretch>
        </p:blipFill>
        <p:spPr bwMode="auto">
          <a:xfrm>
            <a:off x="0" y="0"/>
            <a:ext cx="9144000" cy="6858000"/>
          </a:xfrm>
          <a:prstGeom prst="rect">
            <a:avLst/>
          </a:prstGeom>
          <a:noFill/>
          <a:ln w="9525">
            <a:noFill/>
            <a:miter lim="800000"/>
            <a:headEnd/>
            <a:tailEnd/>
          </a:ln>
        </p:spPr>
      </p:pic>
      <p:sp>
        <p:nvSpPr>
          <p:cNvPr id="1585155" name="Rectangle 3"/>
          <p:cNvSpPr>
            <a:spLocks noGrp="1" noChangeArrowheads="1"/>
          </p:cNvSpPr>
          <p:nvPr>
            <p:ph type="title"/>
          </p:nvPr>
        </p:nvSpPr>
        <p:spPr bwMode="auto">
          <a:xfrm>
            <a:off x="587375" y="712788"/>
            <a:ext cx="8355013" cy="5064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p>
            <a:pPr lvl="0"/>
            <a:r>
              <a:rPr lang="en-US" smtClean="0"/>
              <a:t>Click to add Title</a:t>
            </a:r>
          </a:p>
        </p:txBody>
      </p:sp>
      <p:sp>
        <p:nvSpPr>
          <p:cNvPr id="1028" name="Rectangle 4"/>
          <p:cNvSpPr>
            <a:spLocks noGrp="1" noChangeArrowheads="1"/>
          </p:cNvSpPr>
          <p:nvPr>
            <p:ph type="body" idx="1"/>
          </p:nvPr>
        </p:nvSpPr>
        <p:spPr bwMode="auto">
          <a:xfrm>
            <a:off x="1293813" y="1530350"/>
            <a:ext cx="7689850" cy="20567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85157" name="Line 5"/>
          <p:cNvSpPr>
            <a:spLocks noChangeShapeType="1"/>
          </p:cNvSpPr>
          <p:nvPr userDrawn="1"/>
        </p:nvSpPr>
        <p:spPr bwMode="auto">
          <a:xfrm flipH="1">
            <a:off x="0" y="2055813"/>
            <a:ext cx="1017588" cy="0"/>
          </a:xfrm>
          <a:prstGeom prst="line">
            <a:avLst/>
          </a:prstGeom>
          <a:noFill/>
          <a:ln w="12700">
            <a:solidFill>
              <a:schemeClr val="bg1"/>
            </a:solidFill>
            <a:round/>
            <a:headEnd/>
            <a:tailEnd/>
          </a:ln>
          <a:effectLst/>
        </p:spPr>
        <p:txBody>
          <a:bodyPr>
            <a:spAutoFit/>
          </a:bodyPr>
          <a:lstStyle/>
          <a:p>
            <a:pPr>
              <a:defRPr/>
            </a:pPr>
            <a:endParaRPr lang="en-US" dirty="0"/>
          </a:p>
        </p:txBody>
      </p:sp>
      <p:sp>
        <p:nvSpPr>
          <p:cNvPr id="1585158" name="Line 6"/>
          <p:cNvSpPr>
            <a:spLocks noChangeShapeType="1"/>
          </p:cNvSpPr>
          <p:nvPr userDrawn="1"/>
        </p:nvSpPr>
        <p:spPr bwMode="auto">
          <a:xfrm flipV="1">
            <a:off x="496888" y="0"/>
            <a:ext cx="0" cy="2055813"/>
          </a:xfrm>
          <a:prstGeom prst="line">
            <a:avLst/>
          </a:prstGeom>
          <a:noFill/>
          <a:ln w="12700">
            <a:solidFill>
              <a:schemeClr val="bg1"/>
            </a:solidFill>
            <a:round/>
            <a:headEnd/>
            <a:tailEnd/>
          </a:ln>
          <a:effectLst/>
        </p:spPr>
        <p:txBody>
          <a:bodyPr>
            <a:spAutoFit/>
          </a:bodyPr>
          <a:lstStyle/>
          <a:p>
            <a:pPr>
              <a:defRPr/>
            </a:pPr>
            <a:endParaRPr lang="en-US" dirty="0"/>
          </a:p>
        </p:txBody>
      </p:sp>
      <p:sp>
        <p:nvSpPr>
          <p:cNvPr id="1585159" name="Line 7"/>
          <p:cNvSpPr>
            <a:spLocks noChangeShapeType="1"/>
          </p:cNvSpPr>
          <p:nvPr userDrawn="1"/>
        </p:nvSpPr>
        <p:spPr bwMode="auto">
          <a:xfrm>
            <a:off x="496888" y="1316038"/>
            <a:ext cx="8647112" cy="0"/>
          </a:xfrm>
          <a:prstGeom prst="line">
            <a:avLst/>
          </a:prstGeom>
          <a:noFill/>
          <a:ln w="12700">
            <a:solidFill>
              <a:schemeClr val="bg1"/>
            </a:solidFill>
            <a:round/>
            <a:headEnd/>
            <a:tailEnd/>
          </a:ln>
          <a:effectLst/>
        </p:spPr>
        <p:txBody>
          <a:bodyPr>
            <a:spAutoFit/>
          </a:bodyPr>
          <a:lstStyle/>
          <a:p>
            <a:pPr>
              <a:defRPr/>
            </a:pPr>
            <a:endParaRPr lang="en-US" dirty="0"/>
          </a:p>
        </p:txBody>
      </p:sp>
      <p:sp>
        <p:nvSpPr>
          <p:cNvPr id="1585160" name="Line 8"/>
          <p:cNvSpPr>
            <a:spLocks noChangeShapeType="1"/>
          </p:cNvSpPr>
          <p:nvPr userDrawn="1"/>
        </p:nvSpPr>
        <p:spPr bwMode="auto">
          <a:xfrm>
            <a:off x="1017588" y="1309688"/>
            <a:ext cx="0" cy="5556250"/>
          </a:xfrm>
          <a:prstGeom prst="line">
            <a:avLst/>
          </a:prstGeom>
          <a:noFill/>
          <a:ln w="12700">
            <a:solidFill>
              <a:schemeClr val="bg1"/>
            </a:solidFill>
            <a:round/>
            <a:headEnd/>
            <a:tailEnd/>
          </a:ln>
          <a:effectLst/>
        </p:spPr>
        <p:txBody>
          <a:bodyPr>
            <a:spAutoFit/>
          </a:bodyPr>
          <a:lstStyle/>
          <a:p>
            <a:pPr>
              <a:defRPr/>
            </a:pPr>
            <a:endParaRPr lang="en-US" dirty="0"/>
          </a:p>
        </p:txBody>
      </p:sp>
      <p:sp>
        <p:nvSpPr>
          <p:cNvPr id="1585161" name="Rectangle 9"/>
          <p:cNvSpPr>
            <a:spLocks noChangeArrowheads="1"/>
          </p:cNvSpPr>
          <p:nvPr userDrawn="1"/>
        </p:nvSpPr>
        <p:spPr bwMode="auto">
          <a:xfrm>
            <a:off x="693738" y="6621463"/>
            <a:ext cx="155575" cy="152400"/>
          </a:xfrm>
          <a:prstGeom prst="rect">
            <a:avLst/>
          </a:prstGeom>
          <a:noFill/>
          <a:ln w="9525">
            <a:noFill/>
            <a:miter lim="800000"/>
            <a:headEnd/>
            <a:tailEnd/>
          </a:ln>
          <a:effectLst/>
        </p:spPr>
        <p:txBody>
          <a:bodyPr wrap="none" lIns="0" tIns="0" rIns="0" bIns="0" anchor="ctr">
            <a:spAutoFit/>
          </a:bodyPr>
          <a:lstStyle/>
          <a:p>
            <a:pPr algn="r">
              <a:defRPr/>
            </a:pPr>
            <a:fld id="{DB5658FA-E1AF-4828-95C8-9A6404398F99}" type="slidenum">
              <a:rPr lang="en-US" sz="1000">
                <a:solidFill>
                  <a:schemeClr val="bg1"/>
                </a:solidFill>
                <a:effectLst>
                  <a:outerShdw blurRad="38100" dist="38100" dir="2700000" algn="tl">
                    <a:srgbClr val="000000"/>
                  </a:outerShdw>
                </a:effectLst>
              </a:rPr>
              <a:pPr algn="r">
                <a:defRPr/>
              </a:pPr>
              <a:t>‹#›</a:t>
            </a:fld>
            <a:endParaRPr lang="en-US" sz="1000" dirty="0">
              <a:solidFill>
                <a:schemeClr val="bg1"/>
              </a:solidFill>
              <a:effectLst>
                <a:outerShdw blurRad="38100" dist="38100" dir="2700000" algn="tl">
                  <a:srgbClr val="000000"/>
                </a:outerShdw>
              </a:effectLst>
            </a:endParaRPr>
          </a:p>
        </p:txBody>
      </p:sp>
      <p:sp>
        <p:nvSpPr>
          <p:cNvPr id="21" name="Line 26"/>
          <p:cNvSpPr>
            <a:spLocks noChangeShapeType="1"/>
          </p:cNvSpPr>
          <p:nvPr userDrawn="1"/>
        </p:nvSpPr>
        <p:spPr bwMode="auto">
          <a:xfrm>
            <a:off x="1033463" y="6591300"/>
            <a:ext cx="8110537" cy="0"/>
          </a:xfrm>
          <a:prstGeom prst="line">
            <a:avLst/>
          </a:prstGeom>
          <a:noFill/>
          <a:ln w="12700" cap="sq">
            <a:solidFill>
              <a:schemeClr val="bg1"/>
            </a:solidFill>
            <a:round/>
            <a:headEnd type="none" w="sm" len="sm"/>
            <a:tailEnd type="none" w="sm" len="sm"/>
          </a:ln>
        </p:spPr>
        <p:txBody>
          <a:bodyPr/>
          <a:lstStyle/>
          <a:p>
            <a:pPr>
              <a:defRPr/>
            </a:pPr>
            <a:endParaRPr lang="en-US" dirty="0"/>
          </a:p>
        </p:txBody>
      </p:sp>
      <p:sp>
        <p:nvSpPr>
          <p:cNvPr id="1585163" name="Text Box 11"/>
          <p:cNvSpPr txBox="1">
            <a:spLocks noChangeArrowheads="1"/>
          </p:cNvSpPr>
          <p:nvPr userDrawn="1"/>
        </p:nvSpPr>
        <p:spPr bwMode="auto">
          <a:xfrm rot="16200000">
            <a:off x="-881063" y="5330146"/>
            <a:ext cx="2036763" cy="107722"/>
          </a:xfrm>
          <a:prstGeom prst="rect">
            <a:avLst/>
          </a:prstGeom>
          <a:noFill/>
          <a:ln w="9525" algn="ctr">
            <a:noFill/>
            <a:miter lim="800000"/>
            <a:headEnd/>
            <a:tailEnd/>
          </a:ln>
          <a:effectLst/>
        </p:spPr>
        <p:txBody>
          <a:bodyPr lIns="0" tIns="0" rIns="0" bIns="0">
            <a:spAutoFit/>
          </a:bodyPr>
          <a:lstStyle/>
          <a:p>
            <a:pPr algn="l">
              <a:defRPr/>
            </a:pPr>
            <a:r>
              <a:rPr lang="en-US" sz="700" b="0" dirty="0" smtClean="0">
                <a:solidFill>
                  <a:schemeClr val="bg1"/>
                </a:solidFill>
              </a:rPr>
              <a:t>ST021</a:t>
            </a:r>
            <a:endParaRPr lang="en-US" sz="700" b="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944" r:id="rId1"/>
    <p:sldLayoutId id="2147483949"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48" r:id="rId15"/>
    <p:sldLayoutId id="2147483957" r:id="rId16"/>
    <p:sldLayoutId id="2147483958" r:id="rId17"/>
    <p:sldLayoutId id="2147483959" r:id="rId18"/>
  </p:sldLayoutIdLst>
  <p:txStyles>
    <p:titleStyle>
      <a:lvl1pPr algn="l" rtl="0" eaLnBrk="0" fontAlgn="base" hangingPunct="0">
        <a:lnSpc>
          <a:spcPct val="85000"/>
        </a:lnSpc>
        <a:spcBef>
          <a:spcPct val="0"/>
        </a:spcBef>
        <a:spcAft>
          <a:spcPct val="0"/>
        </a:spcAft>
        <a:defRPr sz="3200" b="1">
          <a:solidFill>
            <a:schemeClr val="bg1"/>
          </a:solidFill>
          <a:effectLst>
            <a:outerShdw blurRad="38100" dist="38100" dir="2700000" algn="tl">
              <a:srgbClr val="000000"/>
            </a:outerShdw>
          </a:effectLst>
          <a:latin typeface="+mj-lt"/>
          <a:ea typeface="+mj-ea"/>
          <a:cs typeface="+mj-cs"/>
        </a:defRPr>
      </a:lvl1pPr>
      <a:lvl2pPr algn="l" rtl="0" eaLnBrk="0" fontAlgn="base" hangingPunct="0">
        <a:lnSpc>
          <a:spcPct val="85000"/>
        </a:lnSpc>
        <a:spcBef>
          <a:spcPct val="0"/>
        </a:spcBef>
        <a:spcAft>
          <a:spcPct val="0"/>
        </a:spcAft>
        <a:defRPr sz="3200" b="1">
          <a:solidFill>
            <a:schemeClr val="bg1"/>
          </a:solidFill>
          <a:effectLst>
            <a:outerShdw blurRad="38100" dist="38100" dir="2700000" algn="tl">
              <a:srgbClr val="000000"/>
            </a:outerShdw>
          </a:effectLst>
          <a:latin typeface="Times New Roman" pitchFamily="18" charset="0"/>
        </a:defRPr>
      </a:lvl2pPr>
      <a:lvl3pPr algn="l" rtl="0" eaLnBrk="0" fontAlgn="base" hangingPunct="0">
        <a:lnSpc>
          <a:spcPct val="85000"/>
        </a:lnSpc>
        <a:spcBef>
          <a:spcPct val="0"/>
        </a:spcBef>
        <a:spcAft>
          <a:spcPct val="0"/>
        </a:spcAft>
        <a:defRPr sz="3200" b="1">
          <a:solidFill>
            <a:schemeClr val="bg1"/>
          </a:solidFill>
          <a:effectLst>
            <a:outerShdw blurRad="38100" dist="38100" dir="2700000" algn="tl">
              <a:srgbClr val="000000"/>
            </a:outerShdw>
          </a:effectLst>
          <a:latin typeface="Times New Roman" pitchFamily="18" charset="0"/>
        </a:defRPr>
      </a:lvl3pPr>
      <a:lvl4pPr algn="l" rtl="0" eaLnBrk="0" fontAlgn="base" hangingPunct="0">
        <a:lnSpc>
          <a:spcPct val="85000"/>
        </a:lnSpc>
        <a:spcBef>
          <a:spcPct val="0"/>
        </a:spcBef>
        <a:spcAft>
          <a:spcPct val="0"/>
        </a:spcAft>
        <a:defRPr sz="3200" b="1">
          <a:solidFill>
            <a:schemeClr val="bg1"/>
          </a:solidFill>
          <a:effectLst>
            <a:outerShdw blurRad="38100" dist="38100" dir="2700000" algn="tl">
              <a:srgbClr val="000000"/>
            </a:outerShdw>
          </a:effectLst>
          <a:latin typeface="Times New Roman" pitchFamily="18" charset="0"/>
        </a:defRPr>
      </a:lvl4pPr>
      <a:lvl5pPr algn="l" rtl="0" eaLnBrk="0" fontAlgn="base" hangingPunct="0">
        <a:lnSpc>
          <a:spcPct val="85000"/>
        </a:lnSpc>
        <a:spcBef>
          <a:spcPct val="0"/>
        </a:spcBef>
        <a:spcAft>
          <a:spcPct val="0"/>
        </a:spcAft>
        <a:defRPr sz="3200" b="1">
          <a:solidFill>
            <a:schemeClr val="bg1"/>
          </a:solidFill>
          <a:effectLst>
            <a:outerShdw blurRad="38100" dist="38100" dir="2700000" algn="tl">
              <a:srgbClr val="000000"/>
            </a:outerShdw>
          </a:effectLst>
          <a:latin typeface="Times New Roman" pitchFamily="18" charset="0"/>
        </a:defRPr>
      </a:lvl5pPr>
      <a:lvl6pPr marL="457200" algn="l" rtl="0" fontAlgn="base">
        <a:lnSpc>
          <a:spcPct val="85000"/>
        </a:lnSpc>
        <a:spcBef>
          <a:spcPct val="0"/>
        </a:spcBef>
        <a:spcAft>
          <a:spcPct val="0"/>
        </a:spcAft>
        <a:defRPr sz="3200" b="1">
          <a:solidFill>
            <a:schemeClr val="bg1"/>
          </a:solidFill>
          <a:effectLst>
            <a:outerShdw blurRad="38100" dist="38100" dir="2700000" algn="tl">
              <a:srgbClr val="000000"/>
            </a:outerShdw>
          </a:effectLst>
          <a:latin typeface="Times New Roman" pitchFamily="18" charset="0"/>
        </a:defRPr>
      </a:lvl6pPr>
      <a:lvl7pPr marL="914400" algn="l" rtl="0" fontAlgn="base">
        <a:lnSpc>
          <a:spcPct val="85000"/>
        </a:lnSpc>
        <a:spcBef>
          <a:spcPct val="0"/>
        </a:spcBef>
        <a:spcAft>
          <a:spcPct val="0"/>
        </a:spcAft>
        <a:defRPr sz="3200" b="1">
          <a:solidFill>
            <a:schemeClr val="bg1"/>
          </a:solidFill>
          <a:effectLst>
            <a:outerShdw blurRad="38100" dist="38100" dir="2700000" algn="tl">
              <a:srgbClr val="000000"/>
            </a:outerShdw>
          </a:effectLst>
          <a:latin typeface="Times New Roman" pitchFamily="18" charset="0"/>
        </a:defRPr>
      </a:lvl7pPr>
      <a:lvl8pPr marL="1371600" algn="l" rtl="0" fontAlgn="base">
        <a:lnSpc>
          <a:spcPct val="85000"/>
        </a:lnSpc>
        <a:spcBef>
          <a:spcPct val="0"/>
        </a:spcBef>
        <a:spcAft>
          <a:spcPct val="0"/>
        </a:spcAft>
        <a:defRPr sz="3200" b="1">
          <a:solidFill>
            <a:schemeClr val="bg1"/>
          </a:solidFill>
          <a:effectLst>
            <a:outerShdw blurRad="38100" dist="38100" dir="2700000" algn="tl">
              <a:srgbClr val="000000"/>
            </a:outerShdw>
          </a:effectLst>
          <a:latin typeface="Times New Roman" pitchFamily="18" charset="0"/>
        </a:defRPr>
      </a:lvl8pPr>
      <a:lvl9pPr marL="1828800" algn="l" rtl="0" fontAlgn="base">
        <a:lnSpc>
          <a:spcPct val="85000"/>
        </a:lnSpc>
        <a:spcBef>
          <a:spcPct val="0"/>
        </a:spcBef>
        <a:spcAft>
          <a:spcPct val="0"/>
        </a:spcAft>
        <a:defRPr sz="3200" b="1">
          <a:solidFill>
            <a:schemeClr val="bg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15000"/>
        </a:spcBef>
        <a:spcAft>
          <a:spcPct val="0"/>
        </a:spcAft>
        <a:buClr>
          <a:srgbClr val="7FB439"/>
        </a:buClr>
        <a:buFont typeface="Arial" charset="0"/>
        <a:buChar char="■"/>
        <a:defRPr sz="2300">
          <a:solidFill>
            <a:schemeClr val="tx1"/>
          </a:solidFill>
          <a:latin typeface="+mn-lt"/>
          <a:ea typeface="+mn-ea"/>
          <a:cs typeface="+mn-cs"/>
        </a:defRPr>
      </a:lvl1pPr>
      <a:lvl2pPr marL="742950" indent="-285750" algn="l" rtl="0" eaLnBrk="0" fontAlgn="base" hangingPunct="0">
        <a:spcBef>
          <a:spcPct val="10000"/>
        </a:spcBef>
        <a:spcAft>
          <a:spcPct val="0"/>
        </a:spcAft>
        <a:buClr>
          <a:srgbClr val="7FB439"/>
        </a:buClr>
        <a:buSzPct val="80000"/>
        <a:buFont typeface="Arial" charset="0"/>
        <a:buChar char="►"/>
        <a:defRPr sz="2300">
          <a:solidFill>
            <a:schemeClr val="tx1"/>
          </a:solidFill>
          <a:latin typeface="+mn-lt"/>
        </a:defRPr>
      </a:lvl2pPr>
      <a:lvl3pPr marL="1143000" indent="-228600" algn="l" rtl="0" eaLnBrk="0" fontAlgn="base" hangingPunct="0">
        <a:spcBef>
          <a:spcPct val="15000"/>
        </a:spcBef>
        <a:spcAft>
          <a:spcPct val="0"/>
        </a:spcAft>
        <a:buClr>
          <a:srgbClr val="7FB439"/>
        </a:buClr>
        <a:buFont typeface="Arial" charset="0"/>
        <a:buChar char="■"/>
        <a:defRPr sz="2300">
          <a:solidFill>
            <a:schemeClr val="tx1"/>
          </a:solidFill>
          <a:latin typeface="+mn-lt"/>
        </a:defRPr>
      </a:lvl3pPr>
      <a:lvl4pPr marL="1600200" indent="-228600" algn="l" rtl="0" eaLnBrk="0" fontAlgn="base" hangingPunct="0">
        <a:spcBef>
          <a:spcPct val="15000"/>
        </a:spcBef>
        <a:spcAft>
          <a:spcPct val="0"/>
        </a:spcAft>
        <a:buClr>
          <a:srgbClr val="7FB439"/>
        </a:buClr>
        <a:buSzPct val="80000"/>
        <a:buFont typeface="Arial" charset="0"/>
        <a:buChar char="►"/>
        <a:defRPr sz="2300">
          <a:solidFill>
            <a:schemeClr val="tx1"/>
          </a:solidFill>
          <a:latin typeface="+mn-lt"/>
        </a:defRPr>
      </a:lvl4pPr>
      <a:lvl5pPr marL="2057400" indent="-228600" algn="l" rtl="0" eaLnBrk="0" fontAlgn="base" hangingPunct="0">
        <a:spcBef>
          <a:spcPct val="15000"/>
        </a:spcBef>
        <a:spcAft>
          <a:spcPct val="0"/>
        </a:spcAft>
        <a:buClr>
          <a:srgbClr val="7FB439"/>
        </a:buClr>
        <a:buFont typeface="Arial" charset="0"/>
        <a:buChar char="■"/>
        <a:defRPr sz="2300">
          <a:solidFill>
            <a:schemeClr val="tx1"/>
          </a:solidFill>
          <a:latin typeface="+mn-lt"/>
        </a:defRPr>
      </a:lvl5pPr>
      <a:lvl6pPr marL="2514600" indent="-228600" algn="l" rtl="0" fontAlgn="base">
        <a:spcBef>
          <a:spcPct val="15000"/>
        </a:spcBef>
        <a:spcAft>
          <a:spcPct val="0"/>
        </a:spcAft>
        <a:buClr>
          <a:srgbClr val="2274A4"/>
        </a:buClr>
        <a:buFont typeface="Arial" charset="0"/>
        <a:buChar char="■"/>
        <a:defRPr sz="2200">
          <a:solidFill>
            <a:schemeClr val="tx1"/>
          </a:solidFill>
          <a:latin typeface="+mn-lt"/>
        </a:defRPr>
      </a:lvl6pPr>
      <a:lvl7pPr marL="2971800" indent="-228600" algn="l" rtl="0" fontAlgn="base">
        <a:spcBef>
          <a:spcPct val="15000"/>
        </a:spcBef>
        <a:spcAft>
          <a:spcPct val="0"/>
        </a:spcAft>
        <a:buClr>
          <a:srgbClr val="2274A4"/>
        </a:buClr>
        <a:buFont typeface="Arial" charset="0"/>
        <a:buChar char="■"/>
        <a:defRPr sz="2200">
          <a:solidFill>
            <a:schemeClr val="tx1"/>
          </a:solidFill>
          <a:latin typeface="+mn-lt"/>
        </a:defRPr>
      </a:lvl7pPr>
      <a:lvl8pPr marL="3429000" indent="-228600" algn="l" rtl="0" fontAlgn="base">
        <a:spcBef>
          <a:spcPct val="15000"/>
        </a:spcBef>
        <a:spcAft>
          <a:spcPct val="0"/>
        </a:spcAft>
        <a:buClr>
          <a:srgbClr val="2274A4"/>
        </a:buClr>
        <a:buFont typeface="Arial" charset="0"/>
        <a:buChar char="■"/>
        <a:defRPr sz="2200">
          <a:solidFill>
            <a:schemeClr val="tx1"/>
          </a:solidFill>
          <a:latin typeface="+mn-lt"/>
        </a:defRPr>
      </a:lvl8pPr>
      <a:lvl9pPr marL="3886200" indent="-228600" algn="l" rtl="0" fontAlgn="base">
        <a:spcBef>
          <a:spcPct val="15000"/>
        </a:spcBef>
        <a:spcAft>
          <a:spcPct val="0"/>
        </a:spcAft>
        <a:buClr>
          <a:srgbClr val="2274A4"/>
        </a:buClr>
        <a:buFont typeface="Arial" charset="0"/>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srcRect/>
          <a:stretch>
            <a:fillRect/>
          </a:stretch>
        </a:blipFill>
        <a:effectLst/>
      </p:bgPr>
    </p:bg>
    <p:spTree>
      <p:nvGrpSpPr>
        <p:cNvPr id="1" name=""/>
        <p:cNvGrpSpPr/>
        <p:nvPr/>
      </p:nvGrpSpPr>
      <p:grpSpPr>
        <a:xfrm>
          <a:off x="0" y="0"/>
          <a:ext cx="0" cy="0"/>
          <a:chOff x="0" y="0"/>
          <a:chExt cx="0" cy="0"/>
        </a:xfrm>
      </p:grpSpPr>
      <p:sp>
        <p:nvSpPr>
          <p:cNvPr id="690229" name="Rectangle 53"/>
          <p:cNvSpPr>
            <a:spLocks noGrp="1" noChangeArrowheads="1"/>
          </p:cNvSpPr>
          <p:nvPr>
            <p:ph type="ctrTitle"/>
          </p:nvPr>
        </p:nvSpPr>
        <p:spPr>
          <a:xfrm>
            <a:off x="1688863" y="2403584"/>
            <a:ext cx="6962700" cy="886397"/>
          </a:xfrm>
        </p:spPr>
        <p:txBody>
          <a:bodyPr/>
          <a:lstStyle/>
          <a:p>
            <a:r>
              <a:rPr lang="en-US" sz="3200" dirty="0" smtClean="0"/>
              <a:t>Extreme Weather Impacts on Water and Wastewater Utilities</a:t>
            </a:r>
            <a:endParaRPr lang="en-US" dirty="0" smtClean="0"/>
          </a:p>
        </p:txBody>
      </p:sp>
      <p:sp>
        <p:nvSpPr>
          <p:cNvPr id="690202" name="Rectangle 26"/>
          <p:cNvSpPr>
            <a:spLocks noGrp="1" noChangeArrowheads="1"/>
          </p:cNvSpPr>
          <p:nvPr>
            <p:ph type="subTitle" idx="1"/>
          </p:nvPr>
        </p:nvSpPr>
        <p:spPr>
          <a:xfrm>
            <a:off x="1208790" y="3677609"/>
            <a:ext cx="6400800" cy="1521955"/>
          </a:xfrm>
        </p:spPr>
        <p:txBody>
          <a:bodyPr/>
          <a:lstStyle/>
          <a:p>
            <a:r>
              <a:rPr lang="en-US" dirty="0" smtClean="0"/>
              <a:t>December 11, 2012</a:t>
            </a:r>
          </a:p>
          <a:p>
            <a:endParaRPr lang="en-US" dirty="0" smtClean="0"/>
          </a:p>
          <a:p>
            <a:r>
              <a:rPr lang="en-US" dirty="0" smtClean="0"/>
              <a:t>Presented by: </a:t>
            </a:r>
            <a:br>
              <a:rPr lang="en-US" dirty="0" smtClean="0"/>
            </a:br>
            <a:r>
              <a:rPr lang="en-US" dirty="0" smtClean="0"/>
              <a:t>Bret M. Casey, P.E., BCEE</a:t>
            </a:r>
          </a:p>
        </p:txBody>
      </p:sp>
      <p:pic>
        <p:nvPicPr>
          <p:cNvPr id="5" name="Picture 1"/>
          <p:cNvPicPr>
            <a:picLocks noChangeAspect="1" noChangeArrowheads="1"/>
          </p:cNvPicPr>
          <p:nvPr/>
        </p:nvPicPr>
        <p:blipFill>
          <a:blip r:embed="rId4" cstate="print"/>
          <a:srcRect/>
          <a:stretch>
            <a:fillRect/>
          </a:stretch>
        </p:blipFill>
        <p:spPr bwMode="auto">
          <a:xfrm>
            <a:off x="4818028" y="3494314"/>
            <a:ext cx="4325971" cy="306806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Tornados</a:t>
            </a:r>
            <a:endParaRPr lang="en-US" sz="3600" dirty="0"/>
          </a:p>
        </p:txBody>
      </p:sp>
      <p:pic>
        <p:nvPicPr>
          <p:cNvPr id="3075" name="Picture 3"/>
          <p:cNvPicPr>
            <a:picLocks noChangeAspect="1" noChangeArrowheads="1"/>
          </p:cNvPicPr>
          <p:nvPr/>
        </p:nvPicPr>
        <p:blipFill>
          <a:blip r:embed="rId3" cstate="screen"/>
          <a:srcRect/>
          <a:stretch>
            <a:fillRect/>
          </a:stretch>
        </p:blipFill>
        <p:spPr bwMode="auto">
          <a:xfrm>
            <a:off x="4300683" y="1147330"/>
            <a:ext cx="4843317" cy="3632488"/>
          </a:xfrm>
          <a:prstGeom prst="rect">
            <a:avLst/>
          </a:prstGeom>
          <a:noFill/>
          <a:ln w="9525">
            <a:noFill/>
            <a:miter lim="800000"/>
            <a:headEnd/>
            <a:tailEnd/>
          </a:ln>
          <a:scene3d>
            <a:camera prst="orthographicFront"/>
            <a:lightRig rig="threePt" dir="t"/>
          </a:scene3d>
          <a:sp3d>
            <a:bevelT/>
          </a:sp3d>
        </p:spPr>
      </p:pic>
      <p:sp>
        <p:nvSpPr>
          <p:cNvPr id="7" name="TextBox 6"/>
          <p:cNvSpPr txBox="1"/>
          <p:nvPr/>
        </p:nvSpPr>
        <p:spPr>
          <a:xfrm>
            <a:off x="6291618" y="4741563"/>
            <a:ext cx="2852382" cy="307777"/>
          </a:xfrm>
          <a:prstGeom prst="rect">
            <a:avLst/>
          </a:prstGeom>
          <a:noFill/>
        </p:spPr>
        <p:txBody>
          <a:bodyPr wrap="square" rtlCol="0">
            <a:spAutoFit/>
          </a:bodyPr>
          <a:lstStyle/>
          <a:p>
            <a:pPr algn="r"/>
            <a:r>
              <a:rPr lang="en-US" sz="1400" dirty="0" smtClean="0">
                <a:solidFill>
                  <a:schemeClr val="bg1"/>
                </a:solidFill>
              </a:rPr>
              <a:t>WRAL TV, Raleigh</a:t>
            </a:r>
            <a:endParaRPr lang="en-US" sz="1400" dirty="0">
              <a:solidFill>
                <a:schemeClr val="bg1"/>
              </a:solidFill>
            </a:endParaRPr>
          </a:p>
        </p:txBody>
      </p:sp>
      <p:pic>
        <p:nvPicPr>
          <p:cNvPr id="108545" name="Picture 1"/>
          <p:cNvPicPr>
            <a:picLocks noChangeAspect="1" noChangeArrowheads="1"/>
          </p:cNvPicPr>
          <p:nvPr/>
        </p:nvPicPr>
        <p:blipFill>
          <a:blip r:embed="rId4" cstate="print"/>
          <a:srcRect/>
          <a:stretch>
            <a:fillRect/>
          </a:stretch>
        </p:blipFill>
        <p:spPr bwMode="auto">
          <a:xfrm>
            <a:off x="0" y="3002507"/>
            <a:ext cx="6223867" cy="38554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Extreme Weather Internationally </a:t>
            </a:r>
            <a:endParaRPr lang="en-US" sz="3600" dirty="0"/>
          </a:p>
        </p:txBody>
      </p:sp>
      <p:sp>
        <p:nvSpPr>
          <p:cNvPr id="3" name="Content Placeholder 2"/>
          <p:cNvSpPr>
            <a:spLocks noGrp="1"/>
          </p:cNvSpPr>
          <p:nvPr>
            <p:ph idx="1"/>
          </p:nvPr>
        </p:nvSpPr>
        <p:spPr/>
        <p:txBody>
          <a:bodyPr/>
          <a:lstStyle/>
          <a:p>
            <a:endParaRPr lang="en-US" dirty="0"/>
          </a:p>
        </p:txBody>
      </p:sp>
      <p:pic>
        <p:nvPicPr>
          <p:cNvPr id="5" name="Picture 2"/>
          <p:cNvPicPr>
            <a:picLocks noChangeAspect="1" noChangeArrowheads="1"/>
          </p:cNvPicPr>
          <p:nvPr/>
        </p:nvPicPr>
        <p:blipFill>
          <a:blip r:embed="rId3" cstate="print"/>
          <a:srcRect/>
          <a:stretch>
            <a:fillRect/>
          </a:stretch>
        </p:blipFill>
        <p:spPr bwMode="auto">
          <a:xfrm>
            <a:off x="0" y="1249521"/>
            <a:ext cx="6782937" cy="5340896"/>
          </a:xfrm>
          <a:prstGeom prst="rect">
            <a:avLst/>
          </a:prstGeom>
          <a:noFill/>
          <a:ln w="9525">
            <a:noFill/>
            <a:miter lim="800000"/>
            <a:headEnd/>
            <a:tailEnd/>
          </a:ln>
        </p:spPr>
      </p:pic>
      <p:pic>
        <p:nvPicPr>
          <p:cNvPr id="138242" name="Picture 2"/>
          <p:cNvPicPr>
            <a:picLocks noChangeAspect="1" noChangeArrowheads="1"/>
          </p:cNvPicPr>
          <p:nvPr/>
        </p:nvPicPr>
        <p:blipFill>
          <a:blip r:embed="rId4" cstate="print"/>
          <a:srcRect/>
          <a:stretch>
            <a:fillRect/>
          </a:stretch>
        </p:blipFill>
        <p:spPr bwMode="auto">
          <a:xfrm>
            <a:off x="4954138" y="2015523"/>
            <a:ext cx="3985146" cy="2658840"/>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6354668" y="4497658"/>
            <a:ext cx="2466975" cy="184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600" dirty="0" smtClean="0"/>
              <a:t>How do we define extreme event?</a:t>
            </a:r>
            <a:endParaRPr lang="en-US" sz="3600" dirty="0"/>
          </a:p>
        </p:txBody>
      </p:sp>
      <p:sp>
        <p:nvSpPr>
          <p:cNvPr id="4" name="Content Placeholder 3"/>
          <p:cNvSpPr>
            <a:spLocks noGrp="1"/>
          </p:cNvSpPr>
          <p:nvPr>
            <p:ph idx="1"/>
          </p:nvPr>
        </p:nvSpPr>
        <p:spPr>
          <a:xfrm>
            <a:off x="1082040" y="1530350"/>
            <a:ext cx="7901623" cy="2056717"/>
          </a:xfrm>
        </p:spPr>
        <p:txBody>
          <a:bodyPr>
            <a:noAutofit/>
          </a:bodyPr>
          <a:lstStyle/>
          <a:p>
            <a:r>
              <a:rPr lang="en-US" sz="2800" dirty="0" smtClean="0"/>
              <a:t>Event that negatively impacts a utility</a:t>
            </a:r>
          </a:p>
          <a:p>
            <a:r>
              <a:rPr lang="en-US" sz="2800" dirty="0" smtClean="0"/>
              <a:t>Largely defined by utilities themselves, subjective</a:t>
            </a:r>
          </a:p>
          <a:p>
            <a:r>
              <a:rPr lang="en-US" sz="2800" dirty="0" smtClean="0"/>
              <a:t>Avoiding use of quantitative statistics</a:t>
            </a:r>
          </a:p>
          <a:p>
            <a:pPr lvl="1"/>
            <a:r>
              <a:rPr lang="en-US" sz="2800" dirty="0" smtClean="0"/>
              <a:t>Vary be region 					  and locality specific</a:t>
            </a:r>
          </a:p>
          <a:p>
            <a:pPr lvl="1"/>
            <a:r>
              <a:rPr lang="en-US" sz="2800" dirty="0" smtClean="0"/>
              <a:t>May exclude minor </a:t>
            </a:r>
          </a:p>
          <a:p>
            <a:pPr lvl="1">
              <a:buNone/>
            </a:pPr>
            <a:r>
              <a:rPr lang="en-US" sz="2800" dirty="0" smtClean="0"/>
              <a:t>	weather variations </a:t>
            </a:r>
          </a:p>
          <a:p>
            <a:pPr lvl="1">
              <a:buNone/>
            </a:pPr>
            <a:r>
              <a:rPr lang="en-US" sz="2800" dirty="0" smtClean="0"/>
              <a:t>	that result in impacts</a:t>
            </a:r>
            <a:endParaRPr lang="en-US" sz="2800" dirty="0"/>
          </a:p>
        </p:txBody>
      </p:sp>
      <p:pic>
        <p:nvPicPr>
          <p:cNvPr id="144385" name="Picture 1"/>
          <p:cNvPicPr>
            <a:picLocks noChangeAspect="1" noChangeArrowheads="1"/>
          </p:cNvPicPr>
          <p:nvPr/>
        </p:nvPicPr>
        <p:blipFill>
          <a:blip r:embed="rId3" cstate="print"/>
          <a:srcRect/>
          <a:stretch>
            <a:fillRect/>
          </a:stretch>
        </p:blipFill>
        <p:spPr bwMode="auto">
          <a:xfrm>
            <a:off x="5212080" y="3487979"/>
            <a:ext cx="3931920" cy="27885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Impacts on Water Demands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289715"/>
            <a:ext cx="8355013" cy="929485"/>
          </a:xfrm>
        </p:spPr>
        <p:txBody>
          <a:bodyPr/>
          <a:lstStyle/>
          <a:p>
            <a:r>
              <a:rPr lang="en-US" dirty="0" smtClean="0"/>
              <a:t>Future Projections Indicate Increased Variability in Water Supply and Demand</a:t>
            </a:r>
            <a:endParaRPr lang="en-US" dirty="0"/>
          </a:p>
        </p:txBody>
      </p:sp>
      <p:sp>
        <p:nvSpPr>
          <p:cNvPr id="3" name="Content Placeholder 2"/>
          <p:cNvSpPr>
            <a:spLocks noGrp="1"/>
          </p:cNvSpPr>
          <p:nvPr>
            <p:ph idx="1"/>
          </p:nvPr>
        </p:nvSpPr>
        <p:spPr>
          <a:xfrm>
            <a:off x="1293813" y="1530350"/>
            <a:ext cx="7689850" cy="3083152"/>
          </a:xfrm>
        </p:spPr>
        <p:txBody>
          <a:bodyPr/>
          <a:lstStyle/>
          <a:p>
            <a:r>
              <a:rPr lang="en-US" dirty="0" smtClean="0"/>
              <a:t>Colorado Springs Example from Water Research Foundation Project 4263</a:t>
            </a:r>
          </a:p>
          <a:p>
            <a:r>
              <a:rPr lang="en-US" dirty="0" smtClean="0"/>
              <a:t>“Analysis of Changes in Water Use under Regional Climate Change Scenarios</a:t>
            </a:r>
          </a:p>
          <a:p>
            <a:r>
              <a:rPr lang="en-US" dirty="0" smtClean="0"/>
              <a:t>Incorporates both climate change and demand modeling</a:t>
            </a:r>
          </a:p>
          <a:p>
            <a:r>
              <a:rPr lang="en-US" dirty="0" smtClean="0"/>
              <a:t>Developing Models for multiple locations to develop guidelines for future water demand forecasting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26978" name="Picture 2"/>
          <p:cNvPicPr>
            <a:picLocks noChangeAspect="1" noChangeArrowheads="1"/>
          </p:cNvPicPr>
          <p:nvPr/>
        </p:nvPicPr>
        <p:blipFill>
          <a:blip r:embed="rId2" cstate="print"/>
          <a:srcRect/>
          <a:stretch>
            <a:fillRect/>
          </a:stretch>
        </p:blipFill>
        <p:spPr bwMode="auto">
          <a:xfrm>
            <a:off x="236538" y="288925"/>
            <a:ext cx="8670925" cy="6278563"/>
          </a:xfrm>
          <a:prstGeom prst="rect">
            <a:avLst/>
          </a:prstGeom>
          <a:noFill/>
          <a:ln w="9525">
            <a:noFill/>
            <a:miter lim="800000"/>
            <a:headEnd/>
            <a:tailEnd/>
          </a:ln>
          <a:effectLst/>
        </p:spPr>
      </p:pic>
      <p:sp>
        <p:nvSpPr>
          <p:cNvPr id="4" name="TextBox 3"/>
          <p:cNvSpPr txBox="1"/>
          <p:nvPr/>
        </p:nvSpPr>
        <p:spPr>
          <a:xfrm>
            <a:off x="3836900" y="5127812"/>
            <a:ext cx="1730189" cy="707886"/>
          </a:xfrm>
          <a:prstGeom prst="rect">
            <a:avLst/>
          </a:prstGeom>
          <a:solidFill>
            <a:schemeClr val="bg1"/>
          </a:solidFill>
        </p:spPr>
        <p:txBody>
          <a:bodyPr wrap="square" rtlCol="0">
            <a:spAutoFit/>
          </a:bodyPr>
          <a:lstStyle/>
          <a:p>
            <a:pPr algn="ctr"/>
            <a:r>
              <a:rPr lang="en-US" sz="2000" dirty="0" smtClean="0">
                <a:latin typeface="Calibri" pitchFamily="34" charset="0"/>
                <a:cs typeface="Calibri" pitchFamily="34" charset="0"/>
              </a:rPr>
              <a:t>Estimated Baseline</a:t>
            </a:r>
            <a:endParaRPr lang="en-US" sz="2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28002" name="Picture 2"/>
          <p:cNvPicPr>
            <a:picLocks noChangeAspect="1" noChangeArrowheads="1"/>
          </p:cNvPicPr>
          <p:nvPr/>
        </p:nvPicPr>
        <p:blipFill>
          <a:blip r:embed="rId2" cstate="print"/>
          <a:srcRect/>
          <a:stretch>
            <a:fillRect/>
          </a:stretch>
        </p:blipFill>
        <p:spPr bwMode="auto">
          <a:xfrm>
            <a:off x="236538" y="288925"/>
            <a:ext cx="8670925" cy="6278563"/>
          </a:xfrm>
          <a:prstGeom prst="rect">
            <a:avLst/>
          </a:prstGeom>
          <a:noFill/>
          <a:ln w="9525">
            <a:noFill/>
            <a:miter lim="800000"/>
            <a:headEnd/>
            <a:tailEnd/>
          </a:ln>
          <a:effectLst/>
        </p:spPr>
      </p:pic>
      <p:sp>
        <p:nvSpPr>
          <p:cNvPr id="4" name="TextBox 3"/>
          <p:cNvSpPr txBox="1"/>
          <p:nvPr/>
        </p:nvSpPr>
        <p:spPr>
          <a:xfrm>
            <a:off x="3424518" y="5047130"/>
            <a:ext cx="3083865" cy="707886"/>
          </a:xfrm>
          <a:prstGeom prst="rect">
            <a:avLst/>
          </a:prstGeom>
          <a:solidFill>
            <a:schemeClr val="bg1"/>
          </a:solidFill>
        </p:spPr>
        <p:txBody>
          <a:bodyPr wrap="square" rtlCol="0">
            <a:spAutoFit/>
          </a:bodyPr>
          <a:lstStyle/>
          <a:p>
            <a:pPr algn="ctr"/>
            <a:r>
              <a:rPr lang="en-US" sz="2000" dirty="0" smtClean="0">
                <a:latin typeface="Calibri" pitchFamily="34" charset="0"/>
                <a:cs typeface="Calibri" pitchFamily="34" charset="0"/>
              </a:rPr>
              <a:t>Estimated Baseline and Historical Variability</a:t>
            </a:r>
            <a:endParaRPr lang="en-US" sz="2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p:cNvPicPr>
            <a:picLocks noChangeAspect="1" noChangeArrowheads="1"/>
          </p:cNvPicPr>
          <p:nvPr/>
        </p:nvPicPr>
        <p:blipFill>
          <a:blip r:embed="rId2" cstate="print"/>
          <a:srcRect/>
          <a:stretch>
            <a:fillRect/>
          </a:stretch>
        </p:blipFill>
        <p:spPr bwMode="auto">
          <a:xfrm>
            <a:off x="236538" y="288925"/>
            <a:ext cx="8670925" cy="6278563"/>
          </a:xfrm>
          <a:prstGeom prst="rect">
            <a:avLst/>
          </a:prstGeom>
          <a:noFill/>
          <a:ln w="9525">
            <a:noFill/>
            <a:miter lim="800000"/>
            <a:headEnd/>
            <a:tailEnd/>
          </a:ln>
          <a:effectLst/>
        </p:spPr>
      </p:pic>
      <p:sp>
        <p:nvSpPr>
          <p:cNvPr id="4" name="TextBox 3"/>
          <p:cNvSpPr txBox="1"/>
          <p:nvPr/>
        </p:nvSpPr>
        <p:spPr>
          <a:xfrm>
            <a:off x="3424518" y="5047130"/>
            <a:ext cx="3083865" cy="400110"/>
          </a:xfrm>
          <a:prstGeom prst="rect">
            <a:avLst/>
          </a:prstGeom>
          <a:solidFill>
            <a:schemeClr val="bg1"/>
          </a:solidFill>
        </p:spPr>
        <p:txBody>
          <a:bodyPr wrap="square" rtlCol="0">
            <a:spAutoFit/>
          </a:bodyPr>
          <a:lstStyle/>
          <a:p>
            <a:pPr algn="ctr"/>
            <a:r>
              <a:rPr lang="en-US" sz="2000" dirty="0" smtClean="0">
                <a:latin typeface="Calibri" pitchFamily="34" charset="0"/>
                <a:cs typeface="Calibri" pitchFamily="34" charset="0"/>
              </a:rPr>
              <a:t>2090 Mean “Cooler/Drier”</a:t>
            </a:r>
            <a:endParaRPr lang="en-US" sz="2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32098" name="Picture 2"/>
          <p:cNvPicPr>
            <a:picLocks noChangeAspect="1" noChangeArrowheads="1"/>
          </p:cNvPicPr>
          <p:nvPr/>
        </p:nvPicPr>
        <p:blipFill>
          <a:blip r:embed="rId2" cstate="print"/>
          <a:srcRect/>
          <a:stretch>
            <a:fillRect/>
          </a:stretch>
        </p:blipFill>
        <p:spPr bwMode="auto">
          <a:xfrm>
            <a:off x="236538" y="288925"/>
            <a:ext cx="8670925" cy="6278563"/>
          </a:xfrm>
          <a:prstGeom prst="rect">
            <a:avLst/>
          </a:prstGeom>
          <a:noFill/>
          <a:ln w="9525">
            <a:noFill/>
            <a:miter lim="800000"/>
            <a:headEnd/>
            <a:tailEnd/>
          </a:ln>
          <a:effectLst/>
        </p:spPr>
      </p:pic>
      <p:sp>
        <p:nvSpPr>
          <p:cNvPr id="4" name="TextBox 3"/>
          <p:cNvSpPr txBox="1"/>
          <p:nvPr/>
        </p:nvSpPr>
        <p:spPr>
          <a:xfrm>
            <a:off x="3424518" y="5047130"/>
            <a:ext cx="3083865" cy="707886"/>
          </a:xfrm>
          <a:prstGeom prst="rect">
            <a:avLst/>
          </a:prstGeom>
          <a:solidFill>
            <a:schemeClr val="bg1"/>
          </a:solidFill>
        </p:spPr>
        <p:txBody>
          <a:bodyPr wrap="square" rtlCol="0">
            <a:spAutoFit/>
          </a:bodyPr>
          <a:lstStyle/>
          <a:p>
            <a:pPr algn="ctr"/>
            <a:r>
              <a:rPr lang="en-US" sz="2000" dirty="0" smtClean="0">
                <a:latin typeface="Calibri" pitchFamily="34" charset="0"/>
                <a:cs typeface="Calibri" pitchFamily="34" charset="0"/>
              </a:rPr>
              <a:t>2090 Mean “Warmer/Wetter”</a:t>
            </a:r>
            <a:endParaRPr lang="en-US" sz="2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3"/>
          <p:cNvPicPr>
            <a:picLocks noChangeAspect="1" noChangeArrowheads="1"/>
          </p:cNvPicPr>
          <p:nvPr/>
        </p:nvPicPr>
        <p:blipFill>
          <a:blip r:embed="rId2" cstate="print"/>
          <a:srcRect/>
          <a:stretch>
            <a:fillRect/>
          </a:stretch>
        </p:blipFill>
        <p:spPr bwMode="auto">
          <a:xfrm>
            <a:off x="236538" y="288925"/>
            <a:ext cx="8670925" cy="6278563"/>
          </a:xfrm>
          <a:prstGeom prst="rect">
            <a:avLst/>
          </a:prstGeom>
          <a:noFill/>
          <a:ln w="9525">
            <a:noFill/>
            <a:miter lim="800000"/>
            <a:headEnd/>
            <a:tailEnd/>
          </a:ln>
          <a:effectLst/>
        </p:spPr>
      </p:pic>
      <p:sp>
        <p:nvSpPr>
          <p:cNvPr id="4" name="TextBox 3"/>
          <p:cNvSpPr txBox="1"/>
          <p:nvPr/>
        </p:nvSpPr>
        <p:spPr>
          <a:xfrm>
            <a:off x="3424518" y="5047130"/>
            <a:ext cx="3083865" cy="707886"/>
          </a:xfrm>
          <a:prstGeom prst="rect">
            <a:avLst/>
          </a:prstGeom>
          <a:solidFill>
            <a:schemeClr val="bg1"/>
          </a:solidFill>
        </p:spPr>
        <p:txBody>
          <a:bodyPr wrap="square" rtlCol="0">
            <a:spAutoFit/>
          </a:bodyPr>
          <a:lstStyle/>
          <a:p>
            <a:pPr algn="ctr"/>
            <a:r>
              <a:rPr lang="en-US" sz="2000" dirty="0" smtClean="0">
                <a:latin typeface="Calibri" pitchFamily="34" charset="0"/>
                <a:cs typeface="Calibri" pitchFamily="34" charset="0"/>
              </a:rPr>
              <a:t>2090 Mean “Warmer/Drier”</a:t>
            </a:r>
            <a:endParaRPr lang="en-US" sz="2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Objectives for Today’s Presentation</a:t>
            </a:r>
            <a:endParaRPr lang="en-US" sz="3600" dirty="0"/>
          </a:p>
        </p:txBody>
      </p:sp>
      <p:sp>
        <p:nvSpPr>
          <p:cNvPr id="3" name="Content Placeholder 2"/>
          <p:cNvSpPr>
            <a:spLocks noGrp="1"/>
          </p:cNvSpPr>
          <p:nvPr>
            <p:ph idx="1"/>
          </p:nvPr>
        </p:nvSpPr>
        <p:spPr>
          <a:xfrm>
            <a:off x="1293813" y="1530350"/>
            <a:ext cx="7689850" cy="5155257"/>
          </a:xfrm>
        </p:spPr>
        <p:txBody>
          <a:bodyPr/>
          <a:lstStyle/>
          <a:p>
            <a:r>
              <a:rPr lang="en-US" sz="2800" dirty="0" smtClean="0"/>
              <a:t>Focus on impacts to drinking water – however extreme weather can significantly impact wastewater treatment facilities</a:t>
            </a:r>
          </a:p>
          <a:p>
            <a:r>
              <a:rPr lang="en-US" sz="2800" dirty="0" smtClean="0"/>
              <a:t>Identify weather events that impact:</a:t>
            </a:r>
          </a:p>
          <a:p>
            <a:pPr lvl="1"/>
            <a:r>
              <a:rPr lang="en-US" sz="2800" dirty="0" smtClean="0"/>
              <a:t>Disinfection byproduct formation and treatment</a:t>
            </a:r>
          </a:p>
          <a:p>
            <a:pPr lvl="1"/>
            <a:r>
              <a:rPr lang="en-US" sz="2800" dirty="0" smtClean="0"/>
              <a:t>Microbial events or concerns</a:t>
            </a:r>
          </a:p>
          <a:p>
            <a:r>
              <a:rPr lang="en-US" sz="2800" dirty="0" smtClean="0"/>
              <a:t>Provide data/case studies where such effects were documented</a:t>
            </a:r>
          </a:p>
          <a:p>
            <a:r>
              <a:rPr lang="en-US" sz="2800" dirty="0" smtClean="0"/>
              <a:t>Demonstrate the use of WaterQIEWE</a:t>
            </a:r>
          </a:p>
          <a:p>
            <a:pPr lvl="1"/>
            <a:endParaRPr lang="en-US"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34147" name="Picture 3"/>
          <p:cNvPicPr>
            <a:picLocks noChangeAspect="1" noChangeArrowheads="1"/>
          </p:cNvPicPr>
          <p:nvPr/>
        </p:nvPicPr>
        <p:blipFill>
          <a:blip r:embed="rId2" cstate="print"/>
          <a:srcRect/>
          <a:stretch>
            <a:fillRect/>
          </a:stretch>
        </p:blipFill>
        <p:spPr bwMode="auto">
          <a:xfrm>
            <a:off x="236538" y="288925"/>
            <a:ext cx="8670925" cy="6278563"/>
          </a:xfrm>
          <a:prstGeom prst="rect">
            <a:avLst/>
          </a:prstGeom>
          <a:noFill/>
          <a:ln w="9525">
            <a:noFill/>
            <a:miter lim="800000"/>
            <a:headEnd/>
            <a:tailEnd/>
          </a:ln>
          <a:effectLst/>
        </p:spPr>
      </p:pic>
      <p:sp>
        <p:nvSpPr>
          <p:cNvPr id="5" name="TextBox 4"/>
          <p:cNvSpPr txBox="1"/>
          <p:nvPr/>
        </p:nvSpPr>
        <p:spPr>
          <a:xfrm>
            <a:off x="3424518" y="5047130"/>
            <a:ext cx="3083865" cy="707886"/>
          </a:xfrm>
          <a:prstGeom prst="rect">
            <a:avLst/>
          </a:prstGeom>
          <a:solidFill>
            <a:schemeClr val="bg1"/>
          </a:solidFill>
        </p:spPr>
        <p:txBody>
          <a:bodyPr wrap="square" rtlCol="0">
            <a:spAutoFit/>
          </a:bodyPr>
          <a:lstStyle/>
          <a:p>
            <a:pPr algn="ctr"/>
            <a:r>
              <a:rPr lang="en-US" sz="2000" dirty="0" smtClean="0">
                <a:latin typeface="Calibri" pitchFamily="34" charset="0"/>
                <a:cs typeface="Calibri" pitchFamily="34" charset="0"/>
              </a:rPr>
              <a:t>2090 Mean and Variability “Warmer/Drier”</a:t>
            </a:r>
            <a:endParaRPr lang="en-US" sz="2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Case Studies of Impacts on Reservoir Water Quality</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289715"/>
            <a:ext cx="8355013" cy="929485"/>
          </a:xfrm>
        </p:spPr>
        <p:txBody>
          <a:bodyPr/>
          <a:lstStyle/>
          <a:p>
            <a:r>
              <a:rPr lang="en-US" dirty="0" smtClean="0"/>
              <a:t>WaterRF 4324: Water Quality Impacts of Extreme Weather-Related Events Database</a:t>
            </a:r>
            <a:endParaRPr lang="en-US" dirty="0"/>
          </a:p>
        </p:txBody>
      </p:sp>
      <p:sp>
        <p:nvSpPr>
          <p:cNvPr id="3" name="Content Placeholder 2"/>
          <p:cNvSpPr>
            <a:spLocks noGrp="1"/>
          </p:cNvSpPr>
          <p:nvPr>
            <p:ph idx="1"/>
          </p:nvPr>
        </p:nvSpPr>
        <p:spPr>
          <a:xfrm>
            <a:off x="1293813" y="1530350"/>
            <a:ext cx="7689850" cy="2936188"/>
          </a:xfrm>
        </p:spPr>
        <p:txBody>
          <a:bodyPr/>
          <a:lstStyle/>
          <a:p>
            <a:r>
              <a:rPr lang="en-US" sz="2800" dirty="0" smtClean="0"/>
              <a:t>Existing database of 45 case studies at the time of preparing this presentation</a:t>
            </a:r>
          </a:p>
          <a:p>
            <a:r>
              <a:rPr lang="en-US" sz="2800" dirty="0" smtClean="0"/>
              <a:t>Coverage includes Australia and US</a:t>
            </a:r>
          </a:p>
          <a:p>
            <a:r>
              <a:rPr lang="en-US" sz="2800" dirty="0" smtClean="0"/>
              <a:t>Literature sources also included in report</a:t>
            </a:r>
          </a:p>
          <a:p>
            <a:r>
              <a:rPr lang="en-US" sz="2800" dirty="0" smtClean="0"/>
              <a:t>Published Fall 2013</a:t>
            </a:r>
          </a:p>
          <a:p>
            <a:r>
              <a:rPr lang="en-US" sz="2800" dirty="0" smtClean="0"/>
              <a:t>Article published in January issue of OpFlow</a:t>
            </a:r>
          </a:p>
        </p:txBody>
      </p:sp>
      <p:graphicFrame>
        <p:nvGraphicFramePr>
          <p:cNvPr id="1026" name="Object 2"/>
          <p:cNvGraphicFramePr>
            <a:graphicFrameLocks noChangeAspect="1"/>
          </p:cNvGraphicFramePr>
          <p:nvPr/>
        </p:nvGraphicFramePr>
        <p:xfrm>
          <a:off x="2172272" y="4708525"/>
          <a:ext cx="5599112" cy="2149475"/>
        </p:xfrm>
        <a:graphic>
          <a:graphicData uri="http://schemas.openxmlformats.org/presentationml/2006/ole">
            <p:oleObj spid="_x0000_s1026" name="Slide" r:id="rId3" imgW="4572042" imgH="3428869" progId="PowerPoint.Slide.8">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l="1328" t="3403" r="1949" b="3403"/>
          <a:stretch>
            <a:fillRect/>
          </a:stretch>
        </p:blipFill>
        <p:spPr bwMode="auto">
          <a:xfrm>
            <a:off x="865188" y="2776991"/>
            <a:ext cx="7489825" cy="3754437"/>
          </a:xfrm>
          <a:prstGeom prst="rect">
            <a:avLst/>
          </a:prstGeom>
          <a:noFill/>
          <a:ln w="9525">
            <a:noFill/>
            <a:miter lim="800000"/>
            <a:headEnd/>
            <a:tailEnd/>
          </a:ln>
          <a:effectLst>
            <a:outerShdw blurRad="127000" dist="127000" dir="2700000" algn="tl" rotWithShape="0">
              <a:prstClr val="black">
                <a:alpha val="40000"/>
              </a:prstClr>
            </a:outerShdw>
          </a:effectLst>
        </p:spPr>
      </p:pic>
      <p:sp>
        <p:nvSpPr>
          <p:cNvPr id="34819" name="Rectangle 5"/>
          <p:cNvSpPr>
            <a:spLocks noChangeArrowheads="1"/>
          </p:cNvSpPr>
          <p:nvPr/>
        </p:nvSpPr>
        <p:spPr bwMode="auto">
          <a:xfrm>
            <a:off x="3135086" y="6466115"/>
            <a:ext cx="5317244" cy="39188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a:defRPr/>
            </a:pPr>
            <a:r>
              <a:rPr lang="en-US" i="1" dirty="0">
                <a:solidFill>
                  <a:schemeClr val="bg1"/>
                </a:solidFill>
                <a:effectLst>
                  <a:outerShdw blurRad="38100" dist="38100" dir="2700000" algn="tl">
                    <a:srgbClr val="000000"/>
                  </a:outerShdw>
                </a:effectLst>
                <a:latin typeface="Arial" pitchFamily="34" charset="0"/>
              </a:rPr>
              <a:t>Journal of Environmental Quality, July 2010</a:t>
            </a:r>
          </a:p>
        </p:txBody>
      </p:sp>
      <p:pic>
        <p:nvPicPr>
          <p:cNvPr id="35844" name="Picture 2"/>
          <p:cNvPicPr>
            <a:picLocks noChangeAspect="1" noChangeArrowheads="1"/>
          </p:cNvPicPr>
          <p:nvPr/>
        </p:nvPicPr>
        <p:blipFill>
          <a:blip r:embed="rId3" cstate="print"/>
          <a:srcRect/>
          <a:stretch>
            <a:fillRect/>
          </a:stretch>
        </p:blipFill>
        <p:spPr bwMode="auto">
          <a:xfrm>
            <a:off x="180975" y="858610"/>
            <a:ext cx="8963025" cy="1847850"/>
          </a:xfrm>
          <a:prstGeom prst="rect">
            <a:avLst/>
          </a:prstGeom>
          <a:noFill/>
          <a:ln w="9525">
            <a:noFill/>
            <a:miter lim="800000"/>
            <a:headEnd/>
            <a:tailEnd/>
          </a:ln>
          <a:effectLst>
            <a:outerShdw blurRad="127000" dist="127000" dir="2700000" algn="tl" rotWithShape="0">
              <a:prstClr val="black">
                <a:alpha val="40000"/>
              </a:prstClr>
            </a:outerShdw>
          </a:effectLst>
        </p:spPr>
      </p:pic>
      <p:sp>
        <p:nvSpPr>
          <p:cNvPr id="5" name="Title 4"/>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0975" y="874994"/>
            <a:ext cx="8963025" cy="1847850"/>
          </a:xfrm>
          <a:prstGeom prst="rect">
            <a:avLst/>
          </a:prstGeom>
          <a:noFill/>
          <a:ln w="9525">
            <a:noFill/>
            <a:miter lim="800000"/>
            <a:headEnd/>
            <a:tailEnd/>
          </a:ln>
        </p:spPr>
      </p:pic>
      <p:grpSp>
        <p:nvGrpSpPr>
          <p:cNvPr id="2" name="Group 15"/>
          <p:cNvGrpSpPr>
            <a:grpSpLocks/>
          </p:cNvGrpSpPr>
          <p:nvPr/>
        </p:nvGrpSpPr>
        <p:grpSpPr bwMode="auto">
          <a:xfrm>
            <a:off x="228600" y="2844800"/>
            <a:ext cx="3657600" cy="2779713"/>
            <a:chOff x="228600" y="2133600"/>
            <a:chExt cx="3657600" cy="2779681"/>
          </a:xfrm>
        </p:grpSpPr>
        <p:pic>
          <p:nvPicPr>
            <p:cNvPr id="36876" name="Picture 6"/>
            <p:cNvPicPr>
              <a:picLocks noChangeAspect="1" noChangeArrowheads="1"/>
            </p:cNvPicPr>
            <p:nvPr/>
          </p:nvPicPr>
          <p:blipFill>
            <a:blip r:embed="rId3" cstate="print"/>
            <a:srcRect/>
            <a:stretch>
              <a:fillRect/>
            </a:stretch>
          </p:blipFill>
          <p:spPr bwMode="auto">
            <a:xfrm>
              <a:off x="228600" y="2133600"/>
              <a:ext cx="3657600" cy="2779681"/>
            </a:xfrm>
            <a:prstGeom prst="rect">
              <a:avLst/>
            </a:prstGeom>
            <a:noFill/>
            <a:ln w="9525">
              <a:noFill/>
              <a:miter lim="800000"/>
              <a:headEnd/>
              <a:tailEnd/>
            </a:ln>
            <a:scene3d>
              <a:camera prst="orthographicFront"/>
              <a:lightRig rig="threePt" dir="t"/>
            </a:scene3d>
            <a:sp3d/>
          </p:spPr>
        </p:pic>
        <p:sp>
          <p:nvSpPr>
            <p:cNvPr id="36877" name="Text Box 11"/>
            <p:cNvSpPr txBox="1">
              <a:spLocks noChangeArrowheads="1"/>
            </p:cNvSpPr>
            <p:nvPr/>
          </p:nvSpPr>
          <p:spPr bwMode="auto">
            <a:xfrm>
              <a:off x="1021644" y="3572934"/>
              <a:ext cx="1981200" cy="571462"/>
            </a:xfrm>
            <a:prstGeom prst="rect">
              <a:avLst/>
            </a:prstGeom>
            <a:noFill/>
            <a:ln w="9525">
              <a:noFill/>
              <a:miter lim="800000"/>
              <a:headEnd/>
              <a:tailEnd/>
            </a:ln>
            <a:scene3d>
              <a:camera prst="orthographicFront"/>
              <a:lightRig rig="threePt" dir="t"/>
            </a:scene3d>
            <a:sp3d/>
          </p:spPr>
          <p:txBody>
            <a:bodyPr/>
            <a:lstStyle/>
            <a:p>
              <a:r>
                <a:rPr lang="en-US" sz="1400" b="0" dirty="0">
                  <a:latin typeface="Calibri" pitchFamily="34" charset="0"/>
                </a:rPr>
                <a:t>slope = -0.00007</a:t>
              </a:r>
            </a:p>
            <a:p>
              <a:r>
                <a:rPr lang="en-US" sz="1400" b="0" dirty="0">
                  <a:latin typeface="Calibri" pitchFamily="34" charset="0"/>
                </a:rPr>
                <a:t>p &lt; 0.0001</a:t>
              </a:r>
              <a:endParaRPr lang="en-US" sz="3200" b="0" dirty="0"/>
            </a:p>
          </p:txBody>
        </p:sp>
      </p:grpSp>
      <p:grpSp>
        <p:nvGrpSpPr>
          <p:cNvPr id="3" name="Group 17"/>
          <p:cNvGrpSpPr>
            <a:grpSpLocks/>
          </p:cNvGrpSpPr>
          <p:nvPr/>
        </p:nvGrpSpPr>
        <p:grpSpPr bwMode="auto">
          <a:xfrm>
            <a:off x="5607050" y="3182938"/>
            <a:ext cx="3505200" cy="2684462"/>
            <a:chOff x="5607759" y="2472270"/>
            <a:chExt cx="3505200" cy="2683694"/>
          </a:xfrm>
        </p:grpSpPr>
        <p:pic>
          <p:nvPicPr>
            <p:cNvPr id="36873" name="Picture 7"/>
            <p:cNvPicPr>
              <a:picLocks noChangeAspect="1" noChangeArrowheads="1"/>
            </p:cNvPicPr>
            <p:nvPr/>
          </p:nvPicPr>
          <p:blipFill>
            <a:blip r:embed="rId4" cstate="print"/>
            <a:srcRect/>
            <a:stretch>
              <a:fillRect/>
            </a:stretch>
          </p:blipFill>
          <p:spPr bwMode="auto">
            <a:xfrm>
              <a:off x="5607759" y="2472270"/>
              <a:ext cx="3505200" cy="2683694"/>
            </a:xfrm>
            <a:prstGeom prst="rect">
              <a:avLst/>
            </a:prstGeom>
            <a:noFill/>
            <a:ln w="9525">
              <a:noFill/>
              <a:miter lim="800000"/>
              <a:headEnd/>
              <a:tailEnd/>
            </a:ln>
            <a:scene3d>
              <a:camera prst="orthographicFront"/>
              <a:lightRig rig="threePt" dir="t"/>
            </a:scene3d>
            <a:sp3d/>
          </p:spPr>
        </p:pic>
        <p:sp>
          <p:nvSpPr>
            <p:cNvPr id="36874" name="Text Box 12"/>
            <p:cNvSpPr txBox="1">
              <a:spLocks noChangeArrowheads="1"/>
            </p:cNvSpPr>
            <p:nvPr/>
          </p:nvSpPr>
          <p:spPr bwMode="auto">
            <a:xfrm>
              <a:off x="6259692" y="2678292"/>
              <a:ext cx="1304437" cy="598765"/>
            </a:xfrm>
            <a:prstGeom prst="rect">
              <a:avLst/>
            </a:prstGeom>
            <a:noFill/>
            <a:ln w="9525">
              <a:noFill/>
              <a:miter lim="800000"/>
              <a:headEnd/>
              <a:tailEnd/>
            </a:ln>
            <a:scene3d>
              <a:camera prst="orthographicFront"/>
              <a:lightRig rig="threePt" dir="t"/>
            </a:scene3d>
            <a:sp3d/>
          </p:spPr>
          <p:txBody>
            <a:bodyPr/>
            <a:lstStyle/>
            <a:p>
              <a:r>
                <a:rPr lang="en-US" sz="1400" b="0" dirty="0">
                  <a:latin typeface="Calibri" pitchFamily="34" charset="0"/>
                </a:rPr>
                <a:t>slope 1 = 0.02</a:t>
              </a:r>
              <a:endParaRPr lang="en-US" sz="1400" b="0" dirty="0">
                <a:latin typeface="Times New Roman" pitchFamily="18" charset="0"/>
              </a:endParaRPr>
            </a:p>
            <a:p>
              <a:r>
                <a:rPr lang="en-US" sz="1400" b="0" dirty="0">
                  <a:latin typeface="Calibri" pitchFamily="34" charset="0"/>
                </a:rPr>
                <a:t>p &lt; 0</a:t>
              </a:r>
              <a:r>
                <a:rPr lang="en-US" sz="1400" b="0" dirty="0">
                  <a:latin typeface="Times New Roman" pitchFamily="18" charset="0"/>
                </a:rPr>
                <a:t>.000</a:t>
              </a:r>
              <a:r>
                <a:rPr lang="en-US" sz="1400" b="0" dirty="0">
                  <a:latin typeface="Calibri" pitchFamily="34" charset="0"/>
                </a:rPr>
                <a:t>1</a:t>
              </a:r>
              <a:endParaRPr lang="en-US" sz="2400" b="0" dirty="0"/>
            </a:p>
          </p:txBody>
        </p:sp>
        <p:sp>
          <p:nvSpPr>
            <p:cNvPr id="36875" name="Text Box 13"/>
            <p:cNvSpPr txBox="1">
              <a:spLocks noChangeArrowheads="1"/>
            </p:cNvSpPr>
            <p:nvPr/>
          </p:nvSpPr>
          <p:spPr bwMode="auto">
            <a:xfrm>
              <a:off x="7326492" y="3821292"/>
              <a:ext cx="1426425" cy="304800"/>
            </a:xfrm>
            <a:prstGeom prst="rect">
              <a:avLst/>
            </a:prstGeom>
            <a:noFill/>
            <a:ln w="9525">
              <a:noFill/>
              <a:miter lim="800000"/>
              <a:headEnd/>
              <a:tailEnd/>
            </a:ln>
            <a:scene3d>
              <a:camera prst="orthographicFront"/>
              <a:lightRig rig="threePt" dir="t"/>
            </a:scene3d>
            <a:sp3d/>
          </p:spPr>
          <p:txBody>
            <a:bodyPr/>
            <a:lstStyle/>
            <a:p>
              <a:pPr algn="r">
                <a:spcAft>
                  <a:spcPts val="1000"/>
                </a:spcAft>
              </a:pPr>
              <a:r>
                <a:rPr lang="en-US" sz="1400" b="0" dirty="0">
                  <a:latin typeface="Calibri" pitchFamily="34" charset="0"/>
                </a:rPr>
                <a:t>slope 2 = 0.008</a:t>
              </a:r>
            </a:p>
            <a:p>
              <a:pPr algn="r">
                <a:spcAft>
                  <a:spcPts val="1000"/>
                </a:spcAft>
              </a:pPr>
              <a:r>
                <a:rPr lang="en-US" sz="1400" b="0" dirty="0">
                  <a:latin typeface="Calibri" pitchFamily="34" charset="0"/>
                </a:rPr>
                <a:t>p = 0.004</a:t>
              </a:r>
              <a:endParaRPr lang="en-US" sz="2400" b="0" dirty="0"/>
            </a:p>
          </p:txBody>
        </p:sp>
      </p:grpSp>
      <p:grpSp>
        <p:nvGrpSpPr>
          <p:cNvPr id="4" name="Group 16"/>
          <p:cNvGrpSpPr>
            <a:grpSpLocks/>
          </p:cNvGrpSpPr>
          <p:nvPr/>
        </p:nvGrpSpPr>
        <p:grpSpPr bwMode="auto">
          <a:xfrm>
            <a:off x="2743200" y="4040188"/>
            <a:ext cx="3648075" cy="2817812"/>
            <a:chOff x="2743200" y="4039415"/>
            <a:chExt cx="3648728" cy="2818585"/>
          </a:xfrm>
        </p:grpSpPr>
        <p:pic>
          <p:nvPicPr>
            <p:cNvPr id="36871" name="Picture 8"/>
            <p:cNvPicPr>
              <a:picLocks noChangeAspect="1" noChangeArrowheads="1"/>
            </p:cNvPicPr>
            <p:nvPr/>
          </p:nvPicPr>
          <p:blipFill>
            <a:blip r:embed="rId5" cstate="print"/>
            <a:srcRect/>
            <a:stretch>
              <a:fillRect/>
            </a:stretch>
          </p:blipFill>
          <p:spPr bwMode="auto">
            <a:xfrm>
              <a:off x="2743200" y="4039415"/>
              <a:ext cx="3648728" cy="2818585"/>
            </a:xfrm>
            <a:prstGeom prst="rect">
              <a:avLst/>
            </a:prstGeom>
            <a:noFill/>
            <a:ln w="9525">
              <a:noFill/>
              <a:miter lim="800000"/>
              <a:headEnd/>
              <a:tailEnd/>
            </a:ln>
            <a:scene3d>
              <a:camera prst="orthographicFront"/>
              <a:lightRig rig="threePt" dir="t"/>
            </a:scene3d>
            <a:sp3d/>
          </p:spPr>
        </p:pic>
        <p:sp>
          <p:nvSpPr>
            <p:cNvPr id="36872" name="Text Box 14"/>
            <p:cNvSpPr txBox="1">
              <a:spLocks noChangeArrowheads="1"/>
            </p:cNvSpPr>
            <p:nvPr/>
          </p:nvSpPr>
          <p:spPr bwMode="auto">
            <a:xfrm>
              <a:off x="3352800" y="4267200"/>
              <a:ext cx="1304437" cy="367006"/>
            </a:xfrm>
            <a:prstGeom prst="rect">
              <a:avLst/>
            </a:prstGeom>
            <a:noFill/>
            <a:ln w="9525">
              <a:noFill/>
              <a:miter lim="800000"/>
              <a:headEnd/>
              <a:tailEnd/>
            </a:ln>
            <a:scene3d>
              <a:camera prst="orthographicFront"/>
              <a:lightRig rig="threePt" dir="t"/>
            </a:scene3d>
            <a:sp3d/>
          </p:spPr>
          <p:txBody>
            <a:bodyPr/>
            <a:lstStyle/>
            <a:p>
              <a:pPr>
                <a:spcAft>
                  <a:spcPts val="1000"/>
                </a:spcAft>
              </a:pPr>
              <a:r>
                <a:rPr lang="en-US" sz="1400" b="0" dirty="0">
                  <a:latin typeface="Calibri" pitchFamily="34" charset="0"/>
                </a:rPr>
                <a:t>slope = 0.0002</a:t>
              </a:r>
            </a:p>
            <a:p>
              <a:pPr>
                <a:spcAft>
                  <a:spcPts val="1000"/>
                </a:spcAft>
              </a:pPr>
              <a:r>
                <a:rPr lang="en-US" sz="1400" b="0" dirty="0">
                  <a:latin typeface="Calibri" pitchFamily="34" charset="0"/>
                </a:rPr>
                <a:t>p &lt; 0.0001</a:t>
              </a:r>
              <a:endParaRPr lang="en-US" sz="2400" b="0" dirty="0"/>
            </a:p>
          </p:txBody>
        </p:sp>
      </p:grpSp>
      <p:sp>
        <p:nvSpPr>
          <p:cNvPr id="14" name="Rectangle 5"/>
          <p:cNvSpPr>
            <a:spLocks noChangeArrowheads="1"/>
          </p:cNvSpPr>
          <p:nvPr/>
        </p:nvSpPr>
        <p:spPr bwMode="auto">
          <a:xfrm>
            <a:off x="6496050" y="6092825"/>
            <a:ext cx="2382838" cy="6064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a:defRPr/>
            </a:pPr>
            <a:r>
              <a:rPr lang="en-US" i="1" dirty="0">
                <a:solidFill>
                  <a:schemeClr val="bg1"/>
                </a:solidFill>
                <a:effectLst>
                  <a:outerShdw blurRad="38100" dist="38100" dir="2700000" algn="tl">
                    <a:srgbClr val="000000">
                      <a:alpha val="43137"/>
                    </a:srgbClr>
                  </a:outerShdw>
                </a:effectLst>
                <a:latin typeface="Arial" pitchFamily="34" charset="0"/>
              </a:rPr>
              <a:t>Journal of Environmental Quality, July 2010</a:t>
            </a:r>
          </a:p>
        </p:txBody>
      </p:sp>
      <p:sp>
        <p:nvSpPr>
          <p:cNvPr id="15" name="Title 14"/>
          <p:cNvSpPr>
            <a:spLocks noGrp="1"/>
          </p:cNvSpPr>
          <p:nvPr>
            <p:ph type="title"/>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289715"/>
            <a:ext cx="8355013" cy="929485"/>
          </a:xfrm>
        </p:spPr>
        <p:txBody>
          <a:bodyPr/>
          <a:lstStyle/>
          <a:p>
            <a:r>
              <a:rPr lang="en-US" dirty="0" smtClean="0"/>
              <a:t>Utility 2: DBPs from Droughts of 2002 and 2007</a:t>
            </a:r>
            <a:endParaRPr lang="en-US" dirty="0"/>
          </a:p>
        </p:txBody>
      </p:sp>
      <p:pic>
        <p:nvPicPr>
          <p:cNvPr id="3" name="Picture 2"/>
          <p:cNvPicPr/>
          <p:nvPr/>
        </p:nvPicPr>
        <p:blipFill>
          <a:blip r:embed="rId2" cstate="print"/>
          <a:srcRect/>
          <a:stretch>
            <a:fillRect/>
          </a:stretch>
        </p:blipFill>
        <p:spPr bwMode="auto">
          <a:xfrm>
            <a:off x="0" y="3219450"/>
            <a:ext cx="4842416" cy="3638550"/>
          </a:xfrm>
          <a:prstGeom prst="rect">
            <a:avLst/>
          </a:prstGeom>
          <a:noFill/>
          <a:ln w="9525">
            <a:noFill/>
            <a:miter lim="800000"/>
            <a:headEnd/>
            <a:tailEnd/>
          </a:ln>
        </p:spPr>
      </p:pic>
      <p:pic>
        <p:nvPicPr>
          <p:cNvPr id="4" name="Picture 3"/>
          <p:cNvPicPr/>
          <p:nvPr/>
        </p:nvPicPr>
        <p:blipFill>
          <a:blip r:embed="rId3" cstate="print"/>
          <a:srcRect/>
          <a:stretch>
            <a:fillRect/>
          </a:stretch>
        </p:blipFill>
        <p:spPr bwMode="auto">
          <a:xfrm>
            <a:off x="4714875" y="1336222"/>
            <a:ext cx="4429125" cy="333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DBPs Increase ~1 Year after Drought &amp; Refill</a:t>
            </a:r>
            <a:endParaRPr lang="en-US" dirty="0"/>
          </a:p>
        </p:txBody>
      </p:sp>
      <p:pic>
        <p:nvPicPr>
          <p:cNvPr id="3" name="Picture 2"/>
          <p:cNvPicPr/>
          <p:nvPr/>
        </p:nvPicPr>
        <p:blipFill>
          <a:blip r:embed="rId2" cstate="print"/>
          <a:srcRect/>
          <a:stretch>
            <a:fillRect/>
          </a:stretch>
        </p:blipFill>
        <p:spPr bwMode="auto">
          <a:xfrm>
            <a:off x="669471" y="1387929"/>
            <a:ext cx="8474529" cy="54700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Utility 2: Impacts &amp; Lessons</a:t>
            </a:r>
            <a:endParaRPr lang="en-US" dirty="0"/>
          </a:p>
        </p:txBody>
      </p:sp>
      <p:sp>
        <p:nvSpPr>
          <p:cNvPr id="6" name="Content Placeholder 5"/>
          <p:cNvSpPr>
            <a:spLocks noGrp="1"/>
          </p:cNvSpPr>
          <p:nvPr>
            <p:ph idx="1"/>
          </p:nvPr>
        </p:nvSpPr>
        <p:spPr>
          <a:xfrm>
            <a:off x="1293813" y="1404257"/>
            <a:ext cx="7689850" cy="5386090"/>
          </a:xfrm>
        </p:spPr>
        <p:txBody>
          <a:bodyPr/>
          <a:lstStyle/>
          <a:p>
            <a:r>
              <a:rPr lang="en-US" sz="3200" dirty="0" smtClean="0"/>
              <a:t>Public notification required for exceedances</a:t>
            </a:r>
          </a:p>
          <a:p>
            <a:r>
              <a:rPr lang="en-US" sz="3200" dirty="0" smtClean="0"/>
              <a:t>Increased calls/concern from the public</a:t>
            </a:r>
          </a:p>
          <a:p>
            <a:r>
              <a:rPr lang="en-US" sz="3200" dirty="0" smtClean="0"/>
              <a:t>Powdered activated carbon used to minimize further impacts</a:t>
            </a:r>
          </a:p>
          <a:p>
            <a:r>
              <a:rPr lang="en-US" sz="3200" dirty="0" smtClean="0"/>
              <a:t>Increased DBP sampling performed</a:t>
            </a:r>
          </a:p>
          <a:p>
            <a:r>
              <a:rPr lang="en-US" sz="3200" dirty="0" smtClean="0"/>
              <a:t>Recommended clearing grasses, brush, and debris that accumulate along reservoir edge during drought</a:t>
            </a:r>
          </a:p>
          <a:p>
            <a:endParaRPr lang="en-US" sz="3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0"/>
            <a:ext cx="8355013" cy="506412"/>
          </a:xfrm>
        </p:spPr>
        <p:txBody>
          <a:bodyPr/>
          <a:lstStyle/>
          <a:p>
            <a:pPr eaLnBrk="1" hangingPunct="1">
              <a:defRPr/>
            </a:pPr>
            <a:r>
              <a:rPr lang="en-US" dirty="0" smtClean="0"/>
              <a:t>Clarksville, Tennessee Flood</a:t>
            </a:r>
            <a:endParaRPr lang="en-US" dirty="0"/>
          </a:p>
        </p:txBody>
      </p:sp>
      <p:sp>
        <p:nvSpPr>
          <p:cNvPr id="32770" name="TextBox 6"/>
          <p:cNvSpPr txBox="1">
            <a:spLocks noChangeArrowheads="1"/>
          </p:cNvSpPr>
          <p:nvPr/>
        </p:nvSpPr>
        <p:spPr bwMode="auto">
          <a:xfrm>
            <a:off x="413431" y="445180"/>
            <a:ext cx="8534400" cy="830997"/>
          </a:xfrm>
          <a:prstGeom prst="rect">
            <a:avLst/>
          </a:prstGeom>
          <a:noFill/>
          <a:ln w="9525">
            <a:noFill/>
            <a:miter lim="800000"/>
            <a:headEnd/>
            <a:tailEnd/>
          </a:ln>
        </p:spPr>
        <p:txBody>
          <a:bodyPr>
            <a:spAutoFit/>
          </a:bodyPr>
          <a:lstStyle/>
          <a:p>
            <a:r>
              <a:rPr lang="en-US" sz="2400" dirty="0">
                <a:solidFill>
                  <a:schemeClr val="bg1"/>
                </a:solidFill>
              </a:rPr>
              <a:t>Major surface water quality and public health impacts;</a:t>
            </a:r>
          </a:p>
          <a:p>
            <a:r>
              <a:rPr lang="en-US" sz="2400" dirty="0">
                <a:solidFill>
                  <a:schemeClr val="bg1"/>
                </a:solidFill>
              </a:rPr>
              <a:t>Environmental Impacts; </a:t>
            </a:r>
            <a:r>
              <a:rPr lang="en-US" sz="2400" dirty="0" smtClean="0">
                <a:solidFill>
                  <a:schemeClr val="bg1"/>
                </a:solidFill>
              </a:rPr>
              <a:t>Infrastructure</a:t>
            </a:r>
            <a:r>
              <a:rPr lang="en-US" sz="2400" dirty="0">
                <a:solidFill>
                  <a:schemeClr val="bg1"/>
                </a:solidFill>
              </a:rPr>
              <a:t>; Operations</a:t>
            </a:r>
          </a:p>
        </p:txBody>
      </p:sp>
      <p:pic>
        <p:nvPicPr>
          <p:cNvPr id="32771" name="Picture 1"/>
          <p:cNvPicPr>
            <a:picLocks noChangeAspect="1" noChangeArrowheads="1"/>
          </p:cNvPicPr>
          <p:nvPr/>
        </p:nvPicPr>
        <p:blipFill>
          <a:blip r:embed="rId2" cstate="print"/>
          <a:srcRect/>
          <a:stretch>
            <a:fillRect/>
          </a:stretch>
        </p:blipFill>
        <p:spPr bwMode="auto">
          <a:xfrm>
            <a:off x="0" y="2387600"/>
            <a:ext cx="6692900" cy="4470400"/>
          </a:xfrm>
          <a:prstGeom prst="rect">
            <a:avLst/>
          </a:prstGeom>
          <a:noFill/>
          <a:ln w="9525">
            <a:noFill/>
            <a:miter lim="800000"/>
            <a:headEnd/>
            <a:tailEnd/>
          </a:ln>
        </p:spPr>
      </p:pic>
      <p:pic>
        <p:nvPicPr>
          <p:cNvPr id="32772" name="Picture 2"/>
          <p:cNvPicPr>
            <a:picLocks noChangeAspect="1" noChangeArrowheads="1"/>
          </p:cNvPicPr>
          <p:nvPr/>
        </p:nvPicPr>
        <p:blipFill>
          <a:blip r:embed="rId3" cstate="print"/>
          <a:srcRect/>
          <a:stretch>
            <a:fillRect/>
          </a:stretch>
        </p:blipFill>
        <p:spPr bwMode="auto">
          <a:xfrm>
            <a:off x="5705475" y="1620838"/>
            <a:ext cx="3438525" cy="257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914400"/>
            <a:ext cx="5230368" cy="28895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2" name="Title 1"/>
          <p:cNvSpPr>
            <a:spLocks noGrp="1"/>
          </p:cNvSpPr>
          <p:nvPr>
            <p:ph type="title"/>
          </p:nvPr>
        </p:nvSpPr>
        <p:spPr>
          <a:xfrm>
            <a:off x="788987" y="0"/>
            <a:ext cx="8355013" cy="929485"/>
          </a:xfrm>
        </p:spPr>
        <p:txBody>
          <a:bodyPr/>
          <a:lstStyle/>
          <a:p>
            <a:r>
              <a:rPr lang="en-US" dirty="0" smtClean="0"/>
              <a:t>ORSANCO: Microbial Loading to Ohio River During Wet Weather and CSOs</a:t>
            </a:r>
            <a:endParaRPr lang="en-US" dirty="0"/>
          </a:p>
        </p:txBody>
      </p:sp>
      <p:pic>
        <p:nvPicPr>
          <p:cNvPr id="2050" name="Chart 9"/>
          <p:cNvPicPr>
            <a:picLocks noChangeArrowheads="1"/>
          </p:cNvPicPr>
          <p:nvPr/>
        </p:nvPicPr>
        <p:blipFill>
          <a:blip r:embed="rId2" cstate="print"/>
          <a:srcRect l="-5426" t="-3653" r="-4742" b="-4616"/>
          <a:stretch>
            <a:fillRect/>
          </a:stretch>
        </p:blipFill>
        <p:spPr bwMode="auto">
          <a:xfrm>
            <a:off x="0" y="889254"/>
            <a:ext cx="5193792" cy="2859786"/>
          </a:xfrm>
          <a:prstGeom prst="rect">
            <a:avLst/>
          </a:prstGeom>
          <a:noFill/>
          <a:ln w="9525">
            <a:noFill/>
            <a:miter lim="800000"/>
            <a:headEnd/>
            <a:tailEnd/>
          </a:ln>
        </p:spPr>
      </p:pic>
      <p:sp>
        <p:nvSpPr>
          <p:cNvPr id="7" name="Rectangle 6"/>
          <p:cNvSpPr/>
          <p:nvPr/>
        </p:nvSpPr>
        <p:spPr bwMode="auto">
          <a:xfrm>
            <a:off x="3895344" y="1030224"/>
            <a:ext cx="5230368" cy="28895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pic>
        <p:nvPicPr>
          <p:cNvPr id="2051" name="Chart 8"/>
          <p:cNvPicPr>
            <a:picLocks noChangeArrowheads="1"/>
          </p:cNvPicPr>
          <p:nvPr/>
        </p:nvPicPr>
        <p:blipFill>
          <a:blip r:embed="rId3" cstate="print"/>
          <a:srcRect l="-7880" t="-4111" r="-3548" b="-9225"/>
          <a:stretch>
            <a:fillRect/>
          </a:stretch>
        </p:blipFill>
        <p:spPr bwMode="auto">
          <a:xfrm>
            <a:off x="3895344" y="1005840"/>
            <a:ext cx="5248656" cy="2962656"/>
          </a:xfrm>
          <a:prstGeom prst="rect">
            <a:avLst/>
          </a:prstGeom>
          <a:noFill/>
          <a:ln w="9525">
            <a:noFill/>
            <a:miter lim="800000"/>
            <a:headEnd/>
            <a:tailEnd/>
          </a:ln>
        </p:spPr>
      </p:pic>
      <p:sp>
        <p:nvSpPr>
          <p:cNvPr id="8" name="Rectangle 7"/>
          <p:cNvSpPr/>
          <p:nvPr/>
        </p:nvSpPr>
        <p:spPr bwMode="auto">
          <a:xfrm>
            <a:off x="0" y="3968496"/>
            <a:ext cx="5230368" cy="28895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pic>
        <p:nvPicPr>
          <p:cNvPr id="2052" name="Chart 14"/>
          <p:cNvPicPr>
            <a:picLocks noChangeArrowheads="1"/>
          </p:cNvPicPr>
          <p:nvPr/>
        </p:nvPicPr>
        <p:blipFill>
          <a:blip r:embed="rId4" cstate="print"/>
          <a:srcRect l="-2939" t="-3436" r="-3267" b="-2612"/>
          <a:stretch>
            <a:fillRect/>
          </a:stretch>
        </p:blipFill>
        <p:spPr bwMode="auto">
          <a:xfrm>
            <a:off x="0" y="4242816"/>
            <a:ext cx="5157216" cy="2615184"/>
          </a:xfrm>
          <a:prstGeom prst="rect">
            <a:avLst/>
          </a:prstGeom>
          <a:noFill/>
          <a:ln w="9525">
            <a:noFill/>
            <a:miter lim="800000"/>
            <a:headEnd/>
            <a:tailEnd/>
          </a:ln>
        </p:spPr>
      </p:pic>
      <p:sp>
        <p:nvSpPr>
          <p:cNvPr id="10" name="Rectangle 9"/>
          <p:cNvSpPr/>
          <p:nvPr/>
        </p:nvSpPr>
        <p:spPr bwMode="auto">
          <a:xfrm>
            <a:off x="3913632" y="3968496"/>
            <a:ext cx="5230368" cy="28895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pic>
        <p:nvPicPr>
          <p:cNvPr id="2053" name="Chart 15"/>
          <p:cNvPicPr>
            <a:picLocks noChangeArrowheads="1"/>
          </p:cNvPicPr>
          <p:nvPr/>
        </p:nvPicPr>
        <p:blipFill>
          <a:blip r:embed="rId5" cstate="print"/>
          <a:srcRect l="-4469" t="-6885" r="-4469" b="-12122"/>
          <a:stretch>
            <a:fillRect/>
          </a:stretch>
        </p:blipFill>
        <p:spPr bwMode="auto">
          <a:xfrm>
            <a:off x="4315968" y="4005072"/>
            <a:ext cx="4846320" cy="28346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dissolve">
                                      <p:cBhvr>
                                        <p:cTn id="7" dur="500"/>
                                        <p:tgtEl>
                                          <p:spTgt spid="205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dissolve">
                                      <p:cBhvr>
                                        <p:cTn id="15" dur="500"/>
                                        <p:tgtEl>
                                          <p:spTgt spid="205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053"/>
                                        </p:tgtEl>
                                        <p:attrNameLst>
                                          <p:attrName>style.visibility</p:attrName>
                                        </p:attrNameLst>
                                      </p:cBhvr>
                                      <p:to>
                                        <p:strVal val="visible"/>
                                      </p:to>
                                    </p:set>
                                    <p:animEffect transition="in" filter="dissolve">
                                      <p:cBhvr>
                                        <p:cTn id="23" dur="500"/>
                                        <p:tgtEl>
                                          <p:spTgt spid="205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987" y="369888"/>
            <a:ext cx="8355013" cy="506412"/>
          </a:xfrm>
        </p:spPr>
        <p:txBody>
          <a:bodyPr>
            <a:normAutofit fontScale="90000"/>
          </a:bodyPr>
          <a:lstStyle/>
          <a:p>
            <a:r>
              <a:rPr lang="en-US" sz="3600" dirty="0" smtClean="0"/>
              <a:t>Increasing Frequency and Intensity of Extreme Weather Events</a:t>
            </a:r>
            <a:endParaRPr lang="en-US" sz="3600" dirty="0"/>
          </a:p>
        </p:txBody>
      </p:sp>
      <p:sp>
        <p:nvSpPr>
          <p:cNvPr id="3" name="Content Placeholder 2"/>
          <p:cNvSpPr>
            <a:spLocks noGrp="1"/>
          </p:cNvSpPr>
          <p:nvPr>
            <p:ph idx="1"/>
          </p:nvPr>
        </p:nvSpPr>
        <p:spPr/>
        <p:txBody>
          <a:bodyPr/>
          <a:lstStyle/>
          <a:p>
            <a:endParaRPr lang="en-US" b="1" dirty="0" smtClean="0"/>
          </a:p>
          <a:p>
            <a:endParaRPr lang="en-US" b="1" dirty="0" smtClean="0"/>
          </a:p>
          <a:p>
            <a:endParaRPr lang="en-US" b="1" dirty="0" smtClean="0"/>
          </a:p>
          <a:p>
            <a:endParaRPr lang="en-US" b="1" dirty="0" smtClean="0"/>
          </a:p>
          <a:p>
            <a:endParaRPr lang="en-US" dirty="0"/>
          </a:p>
        </p:txBody>
      </p:sp>
      <p:pic>
        <p:nvPicPr>
          <p:cNvPr id="4" name="Picture 3"/>
          <p:cNvPicPr>
            <a:picLocks noChangeAspect="1"/>
          </p:cNvPicPr>
          <p:nvPr/>
        </p:nvPicPr>
        <p:blipFill>
          <a:blip r:embed="rId3" cstate="print"/>
          <a:srcRect b="3103"/>
          <a:stretch>
            <a:fillRect/>
          </a:stretch>
        </p:blipFill>
        <p:spPr bwMode="auto">
          <a:xfrm>
            <a:off x="1518376" y="1146138"/>
            <a:ext cx="6356366" cy="5724804"/>
          </a:xfrm>
          <a:prstGeom prst="rect">
            <a:avLst/>
          </a:prstGeom>
          <a:noFill/>
          <a:ln w="9525">
            <a:noFill/>
            <a:miter lim="800000"/>
            <a:headEnd/>
            <a:tailEnd/>
          </a:ln>
        </p:spPr>
      </p:pic>
      <p:sp>
        <p:nvSpPr>
          <p:cNvPr id="5" name="TextBox 4"/>
          <p:cNvSpPr txBox="1"/>
          <p:nvPr/>
        </p:nvSpPr>
        <p:spPr>
          <a:xfrm>
            <a:off x="6775887" y="774263"/>
            <a:ext cx="2142698" cy="307777"/>
          </a:xfrm>
          <a:prstGeom prst="rect">
            <a:avLst/>
          </a:prstGeom>
          <a:noFill/>
        </p:spPr>
        <p:txBody>
          <a:bodyPr wrap="square" rtlCol="0">
            <a:spAutoFit/>
          </a:bodyPr>
          <a:lstStyle/>
          <a:p>
            <a:r>
              <a:rPr lang="en-US" sz="1400" dirty="0" smtClean="0">
                <a:solidFill>
                  <a:schemeClr val="bg1"/>
                </a:solidFill>
              </a:rPr>
              <a:t>Peduzzi, 2004</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289715"/>
            <a:ext cx="8355013" cy="929485"/>
          </a:xfrm>
        </p:spPr>
        <p:txBody>
          <a:bodyPr/>
          <a:lstStyle/>
          <a:p>
            <a:r>
              <a:rPr lang="en-US" dirty="0" smtClean="0"/>
              <a:t>Sydney Water: Microbial Impacts of Drought followed by Flood</a:t>
            </a:r>
            <a:endParaRPr lang="en-US" dirty="0"/>
          </a:p>
        </p:txBody>
      </p:sp>
      <p:sp>
        <p:nvSpPr>
          <p:cNvPr id="3" name="Content Placeholder 2"/>
          <p:cNvSpPr>
            <a:spLocks noGrp="1"/>
          </p:cNvSpPr>
          <p:nvPr>
            <p:ph idx="1"/>
          </p:nvPr>
        </p:nvSpPr>
        <p:spPr>
          <a:xfrm>
            <a:off x="1454150" y="1329182"/>
            <a:ext cx="7689850" cy="3397853"/>
          </a:xfrm>
        </p:spPr>
        <p:txBody>
          <a:bodyPr/>
          <a:lstStyle/>
          <a:p>
            <a:r>
              <a:rPr lang="en-US" sz="2400" dirty="0" smtClean="0"/>
              <a:t>5 Years of Drought </a:t>
            </a:r>
            <a:r>
              <a:rPr lang="en-US" sz="2400" dirty="0" smtClean="0">
                <a:sym typeface="Wingdings" pitchFamily="2" charset="2"/>
              </a:rPr>
              <a:t> Massive Flooding</a:t>
            </a:r>
          </a:p>
          <a:p>
            <a:r>
              <a:rPr lang="en-US" sz="2400" dirty="0" smtClean="0">
                <a:sym typeface="Wingdings" pitchFamily="2" charset="2"/>
              </a:rPr>
              <a:t>Buildup of fecal matter in catchment</a:t>
            </a:r>
          </a:p>
          <a:p>
            <a:r>
              <a:rPr lang="en-US" sz="2400" dirty="0" smtClean="0">
                <a:sym typeface="Wingdings" pitchFamily="2" charset="2"/>
              </a:rPr>
              <a:t>Flooding inundated system with crypto and giardia</a:t>
            </a:r>
          </a:p>
          <a:p>
            <a:r>
              <a:rPr lang="en-US" sz="2400" dirty="0" smtClean="0">
                <a:sym typeface="Wingdings" pitchFamily="2" charset="2"/>
              </a:rPr>
              <a:t>3 Boil Water Alerts issued for customers</a:t>
            </a:r>
          </a:p>
          <a:p>
            <a:r>
              <a:rPr lang="en-US" sz="2400" dirty="0" smtClean="0">
                <a:sym typeface="Wingdings" pitchFamily="2" charset="2"/>
              </a:rPr>
              <a:t>$13.1 M estimated for event</a:t>
            </a:r>
          </a:p>
          <a:p>
            <a:pPr lvl="1"/>
            <a:r>
              <a:rPr lang="en-US" sz="2400" dirty="0" smtClean="0">
                <a:sym typeface="Wingdings" pitchFamily="2" charset="2"/>
              </a:rPr>
              <a:t>$3.4 M for government inquiry</a:t>
            </a:r>
          </a:p>
          <a:p>
            <a:pPr lvl="1"/>
            <a:r>
              <a:rPr lang="en-US" sz="2400" dirty="0" smtClean="0">
                <a:sym typeface="Wingdings" pitchFamily="2" charset="2"/>
              </a:rPr>
              <a:t>$5.9 M for class action lawsuit administration</a:t>
            </a:r>
          </a:p>
          <a:p>
            <a:endParaRPr lang="en-US" sz="2400" dirty="0"/>
          </a:p>
        </p:txBody>
      </p:sp>
      <p:pic>
        <p:nvPicPr>
          <p:cNvPr id="4" name="Picture 5"/>
          <p:cNvPicPr>
            <a:picLocks noChangeAspect="1" noChangeArrowheads="1"/>
          </p:cNvPicPr>
          <p:nvPr/>
        </p:nvPicPr>
        <p:blipFill>
          <a:blip r:embed="rId2" cstate="print"/>
          <a:srcRect/>
          <a:stretch>
            <a:fillRect/>
          </a:stretch>
        </p:blipFill>
        <p:spPr bwMode="auto">
          <a:xfrm>
            <a:off x="0" y="4334815"/>
            <a:ext cx="3785616" cy="2523185"/>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5650992" y="4362816"/>
            <a:ext cx="3493008" cy="2495184"/>
          </a:xfrm>
          <a:prstGeom prst="rect">
            <a:avLst/>
          </a:prstGeom>
          <a:noFill/>
          <a:ln w="9525">
            <a:noFill/>
            <a:miter lim="800000"/>
            <a:headEnd/>
            <a:tailEnd/>
          </a:ln>
        </p:spPr>
      </p:pic>
      <p:sp>
        <p:nvSpPr>
          <p:cNvPr id="6" name="Right Arrow 5"/>
          <p:cNvSpPr/>
          <p:nvPr/>
        </p:nvSpPr>
        <p:spPr bwMode="auto">
          <a:xfrm>
            <a:off x="4023360" y="5285232"/>
            <a:ext cx="1261872" cy="43891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102" name="Rectangle 4"/>
          <p:cNvSpPr>
            <a:spLocks noChangeArrowheads="1"/>
          </p:cNvSpPr>
          <p:nvPr/>
        </p:nvSpPr>
        <p:spPr bwMode="gray">
          <a:xfrm>
            <a:off x="777920" y="40944"/>
            <a:ext cx="8526439" cy="1173163"/>
          </a:xfrm>
          <a:prstGeom prst="rect">
            <a:avLst/>
          </a:prstGeom>
          <a:noFill/>
          <a:ln w="9525">
            <a:noFill/>
            <a:miter lim="800000"/>
            <a:headEnd/>
            <a:tailEnd/>
          </a:ln>
        </p:spPr>
        <p:txBody>
          <a:bodyPr anchor="ctr"/>
          <a:lstStyle/>
          <a:p>
            <a:r>
              <a:rPr lang="en-US" sz="3200" i="0"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Anticipated Future Weather Challenges</a:t>
            </a:r>
            <a:endParaRPr lang="en-US" sz="3200" i="0" dirty="0">
              <a:solidFill>
                <a:schemeClr val="bg1"/>
              </a:solidFill>
              <a:effectLst>
                <a:outerShdw blurRad="38100" dist="38100" dir="2700000" algn="tl">
                  <a:srgbClr val="000000">
                    <a:alpha val="43137"/>
                  </a:srgbClr>
                </a:outerShdw>
              </a:effectLst>
              <a:latin typeface="Arial" pitchFamily="34" charset="0"/>
              <a:ea typeface="+mj-ea"/>
              <a:cs typeface="Arial" pitchFamily="34" charset="0"/>
            </a:endParaRPr>
          </a:p>
        </p:txBody>
      </p:sp>
      <p:pic>
        <p:nvPicPr>
          <p:cNvPr id="210945" name="Picture 1"/>
          <p:cNvPicPr>
            <a:picLocks noChangeAspect="1" noChangeArrowheads="1"/>
          </p:cNvPicPr>
          <p:nvPr/>
        </p:nvPicPr>
        <p:blipFill>
          <a:blip r:embed="rId3" cstate="email"/>
          <a:srcRect/>
          <a:stretch>
            <a:fillRect/>
          </a:stretch>
        </p:blipFill>
        <p:spPr bwMode="auto">
          <a:xfrm>
            <a:off x="829250" y="1139998"/>
            <a:ext cx="6223557" cy="53081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6810667" y="3484225"/>
            <a:ext cx="1787669" cy="138499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dirty="0" smtClean="0"/>
              <a:t>Top 5</a:t>
            </a:r>
          </a:p>
          <a:p>
            <a:pPr algn="ctr"/>
            <a:r>
              <a:rPr lang="en-US" sz="2800" dirty="0" smtClean="0"/>
              <a:t>Relevant  to Ohio</a:t>
            </a:r>
            <a:endParaRPr lang="en-US" sz="2800" dirty="0"/>
          </a:p>
        </p:txBody>
      </p:sp>
      <p:sp>
        <p:nvSpPr>
          <p:cNvPr id="5" name="Right Brace 4"/>
          <p:cNvSpPr/>
          <p:nvPr/>
        </p:nvSpPr>
        <p:spPr>
          <a:xfrm>
            <a:off x="6117015" y="1529255"/>
            <a:ext cx="425669" cy="1481959"/>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sp>
        <p:nvSpPr>
          <p:cNvPr id="6" name="Bent Arrow 5"/>
          <p:cNvSpPr/>
          <p:nvPr/>
        </p:nvSpPr>
        <p:spPr>
          <a:xfrm rot="5400000">
            <a:off x="6645159" y="2215064"/>
            <a:ext cx="1182411" cy="1198179"/>
          </a:xfrm>
          <a:prstGeom prst="bentArrow">
            <a:avLst>
              <a:gd name="adj1" fmla="val 9000"/>
              <a:gd name="adj2" fmla="val 11000"/>
              <a:gd name="adj3" fmla="val 19667"/>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p:cNvSpPr txBox="1"/>
          <p:nvPr/>
        </p:nvSpPr>
        <p:spPr>
          <a:xfrm>
            <a:off x="0" y="5657671"/>
            <a:ext cx="3145878"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smtClean="0">
                <a:solidFill>
                  <a:schemeClr val="bg1"/>
                </a:solidFill>
              </a:rPr>
              <a:t>Source: WaterRF 4324: Water Quality Impacts Of Extreme Weather-Related Events  </a:t>
            </a:r>
            <a:endParaRPr lang="en-US" dirty="0">
              <a:solidFill>
                <a:schemeClr val="bg1"/>
              </a:solidFill>
            </a:endParaRPr>
          </a:p>
        </p:txBody>
      </p:sp>
      <p:sp>
        <p:nvSpPr>
          <p:cNvPr id="10" name="TextBox 9"/>
          <p:cNvSpPr txBox="1"/>
          <p:nvPr/>
        </p:nvSpPr>
        <p:spPr>
          <a:xfrm>
            <a:off x="1701209" y="2317897"/>
            <a:ext cx="1796902" cy="276999"/>
          </a:xfrm>
          <a:prstGeom prst="rect">
            <a:avLst/>
          </a:prstGeom>
          <a:solidFill>
            <a:schemeClr val="bg1"/>
          </a:solidFill>
        </p:spPr>
        <p:txBody>
          <a:bodyPr wrap="square" rtlCol="0">
            <a:spAutoFit/>
          </a:bodyPr>
          <a:lstStyle/>
          <a:p>
            <a:pPr algn="r"/>
            <a:r>
              <a:rPr lang="en-US" sz="1200" b="0" dirty="0" smtClean="0"/>
              <a:t>Storms, Lightning</a:t>
            </a:r>
            <a:endParaRPr lang="en-US" sz="1200" b="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102" name="Rectangle 4"/>
          <p:cNvSpPr>
            <a:spLocks noChangeArrowheads="1"/>
          </p:cNvSpPr>
          <p:nvPr/>
        </p:nvSpPr>
        <p:spPr bwMode="gray">
          <a:xfrm>
            <a:off x="914402" y="0"/>
            <a:ext cx="8581030" cy="1173163"/>
          </a:xfrm>
          <a:prstGeom prst="rect">
            <a:avLst/>
          </a:prstGeom>
          <a:noFill/>
          <a:ln w="9525">
            <a:noFill/>
            <a:miter lim="800000"/>
            <a:headEnd/>
            <a:tailEnd/>
          </a:ln>
        </p:spPr>
        <p:txBody>
          <a:bodyPr anchor="ctr"/>
          <a:lstStyle/>
          <a:p>
            <a:r>
              <a:rPr lang="en-US" sz="3200" i="0"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Anticipated Weather-related Impacts</a:t>
            </a:r>
            <a:endParaRPr lang="en-US" sz="3200" i="0" dirty="0">
              <a:solidFill>
                <a:schemeClr val="bg1"/>
              </a:solidFill>
              <a:effectLst>
                <a:outerShdw blurRad="38100" dist="38100" dir="2700000" algn="tl">
                  <a:srgbClr val="000000">
                    <a:alpha val="43137"/>
                  </a:srgbClr>
                </a:outerShdw>
              </a:effectLst>
              <a:latin typeface="Arial" pitchFamily="34" charset="0"/>
              <a:ea typeface="+mj-ea"/>
              <a:cs typeface="Arial" pitchFamily="34" charset="0"/>
            </a:endParaRPr>
          </a:p>
        </p:txBody>
      </p:sp>
      <p:pic>
        <p:nvPicPr>
          <p:cNvPr id="216066" name="Picture 2"/>
          <p:cNvPicPr>
            <a:picLocks noChangeAspect="1" noChangeArrowheads="1"/>
          </p:cNvPicPr>
          <p:nvPr/>
        </p:nvPicPr>
        <p:blipFill>
          <a:blip r:embed="rId3" cstate="email"/>
          <a:srcRect t="2809"/>
          <a:stretch>
            <a:fillRect/>
          </a:stretch>
        </p:blipFill>
        <p:spPr bwMode="auto">
          <a:xfrm>
            <a:off x="819787" y="1160061"/>
            <a:ext cx="6515166" cy="5051554"/>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0" y="5738620"/>
            <a:ext cx="3342294"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smtClean="0">
                <a:solidFill>
                  <a:schemeClr val="bg1"/>
                </a:solidFill>
              </a:rPr>
              <a:t>Source: WaterRF 4324: Water Quality Impacts Of Extreme Weather-Related Events  </a:t>
            </a:r>
            <a:endParaRPr lang="en-US" dirty="0">
              <a:solidFill>
                <a:schemeClr val="bg1"/>
              </a:solidFill>
            </a:endParaRPr>
          </a:p>
        </p:txBody>
      </p:sp>
      <p:sp>
        <p:nvSpPr>
          <p:cNvPr id="5" name="TextBox 4"/>
          <p:cNvSpPr txBox="1"/>
          <p:nvPr/>
        </p:nvSpPr>
        <p:spPr>
          <a:xfrm>
            <a:off x="6574229" y="2853585"/>
            <a:ext cx="2307895" cy="2308324"/>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400" dirty="0" smtClean="0"/>
              <a:t>Maximize use of existing infrastructure</a:t>
            </a:r>
          </a:p>
          <a:p>
            <a:pPr algn="ctr"/>
            <a:r>
              <a:rPr lang="en-US" sz="2400" dirty="0" smtClean="0"/>
              <a:t>coupled with intelligent planning</a:t>
            </a:r>
            <a:endParaRPr lang="en-US" sz="2400" dirty="0"/>
          </a:p>
        </p:txBody>
      </p:sp>
      <p:sp>
        <p:nvSpPr>
          <p:cNvPr id="6" name="Bent Arrow 5"/>
          <p:cNvSpPr/>
          <p:nvPr/>
        </p:nvSpPr>
        <p:spPr>
          <a:xfrm rot="5400000">
            <a:off x="6857986" y="1749985"/>
            <a:ext cx="1182411" cy="835565"/>
          </a:xfrm>
          <a:prstGeom prst="bentArrow">
            <a:avLst>
              <a:gd name="adj1" fmla="val 9000"/>
              <a:gd name="adj2" fmla="val 1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idx="4294967295"/>
          </p:nvPr>
        </p:nvSpPr>
        <p:spPr>
          <a:xfrm>
            <a:off x="622300" y="625806"/>
            <a:ext cx="8522208" cy="585788"/>
          </a:xfrm>
        </p:spPr>
        <p:txBody>
          <a:bodyPr anchor="ctr">
            <a:normAutofit/>
          </a:bodyPr>
          <a:lstStyle/>
          <a:p>
            <a:pPr eaLnBrk="1" hangingPunct="1">
              <a:defRPr/>
            </a:pPr>
            <a:r>
              <a:rPr lang="en-US" dirty="0" smtClean="0"/>
              <a:t>Source Water Quality Impacts</a:t>
            </a:r>
          </a:p>
        </p:txBody>
      </p:sp>
      <p:pic>
        <p:nvPicPr>
          <p:cNvPr id="108549" name="Picture 5"/>
          <p:cNvPicPr>
            <a:picLocks noChangeAspect="1" noChangeArrowheads="1"/>
          </p:cNvPicPr>
          <p:nvPr/>
        </p:nvPicPr>
        <p:blipFill>
          <a:blip r:embed="rId2" cstate="email"/>
          <a:srcRect/>
          <a:stretch>
            <a:fillRect/>
          </a:stretch>
        </p:blipFill>
        <p:spPr bwMode="auto">
          <a:xfrm>
            <a:off x="328922" y="3875964"/>
            <a:ext cx="4224028" cy="2804236"/>
          </a:xfrm>
          <a:prstGeom prst="rect">
            <a:avLst/>
          </a:prstGeom>
          <a:ln>
            <a:noFill/>
          </a:ln>
          <a:effectLst>
            <a:outerShdw blurRad="292100" dist="139700" dir="2700000" algn="tl" rotWithShape="0">
              <a:srgbClr val="333333">
                <a:alpha val="65000"/>
              </a:srgbClr>
            </a:outerShdw>
          </a:effectLst>
        </p:spPr>
      </p:pic>
      <p:pic>
        <p:nvPicPr>
          <p:cNvPr id="19460" name="Picture 8" descr="2002920408855387905_rs"/>
          <p:cNvPicPr>
            <a:picLocks noChangeAspect="1" noChangeArrowheads="1"/>
          </p:cNvPicPr>
          <p:nvPr/>
        </p:nvPicPr>
        <p:blipFill>
          <a:blip r:embed="rId3" cstate="email"/>
          <a:srcRect/>
          <a:stretch>
            <a:fillRect/>
          </a:stretch>
        </p:blipFill>
        <p:spPr bwMode="auto">
          <a:xfrm>
            <a:off x="5715000" y="1371600"/>
            <a:ext cx="3352800" cy="2514600"/>
          </a:xfrm>
          <a:prstGeom prst="rect">
            <a:avLst/>
          </a:prstGeom>
          <a:ln>
            <a:noFill/>
          </a:ln>
          <a:effectLst>
            <a:outerShdw blurRad="292100" dist="139700" dir="2700000" algn="tl" rotWithShape="0">
              <a:srgbClr val="333333">
                <a:alpha val="65000"/>
              </a:srgbClr>
            </a:outerShdw>
          </a:effectLst>
        </p:spPr>
      </p:pic>
      <p:sp>
        <p:nvSpPr>
          <p:cNvPr id="19461" name="Rectangle 3"/>
          <p:cNvSpPr>
            <a:spLocks noChangeArrowheads="1"/>
          </p:cNvSpPr>
          <p:nvPr/>
        </p:nvSpPr>
        <p:spPr bwMode="auto">
          <a:xfrm>
            <a:off x="1064302" y="1382028"/>
            <a:ext cx="4998714" cy="2339102"/>
          </a:xfrm>
          <a:prstGeom prst="rect">
            <a:avLst/>
          </a:prstGeom>
          <a:noFill/>
          <a:ln w="9525">
            <a:noFill/>
            <a:miter lim="800000"/>
            <a:headEnd/>
            <a:tailEnd/>
          </a:ln>
        </p:spPr>
        <p:txBody>
          <a:bodyPr wrap="square">
            <a:spAutoFit/>
          </a:bodyPr>
          <a:lstStyle/>
          <a:p>
            <a:pPr marL="342900" indent="-342900" algn="l" eaLnBrk="1" hangingPunct="1">
              <a:spcBef>
                <a:spcPct val="30000"/>
              </a:spcBef>
              <a:buClr>
                <a:srgbClr val="0066CC"/>
              </a:buClr>
              <a:buSzPct val="120000"/>
              <a:buFont typeface="Arial" pitchFamily="34" charset="0"/>
              <a:buNone/>
            </a:pPr>
            <a:r>
              <a:rPr lang="en-US" sz="2800" b="1" dirty="0">
                <a:latin typeface="Arial" pitchFamily="34" charset="0"/>
              </a:rPr>
              <a:t>Severe </a:t>
            </a:r>
            <a:r>
              <a:rPr lang="en-US" sz="2800" b="1" dirty="0" smtClean="0">
                <a:latin typeface="Arial" pitchFamily="34" charset="0"/>
              </a:rPr>
              <a:t>Drought</a:t>
            </a:r>
          </a:p>
          <a:p>
            <a:pPr marL="342900" indent="-342900" algn="l" eaLnBrk="1" hangingPunct="1">
              <a:spcBef>
                <a:spcPct val="30000"/>
              </a:spcBef>
              <a:buClr>
                <a:srgbClr val="0066CC"/>
              </a:buClr>
              <a:buSzPct val="120000"/>
              <a:buFont typeface="Arial" pitchFamily="34" charset="0"/>
              <a:buChar char="•"/>
            </a:pPr>
            <a:r>
              <a:rPr lang="en-US" sz="2000" dirty="0" smtClean="0">
                <a:latin typeface="Arial" pitchFamily="34" charset="0"/>
              </a:rPr>
              <a:t>With </a:t>
            </a:r>
            <a:r>
              <a:rPr lang="en-US" sz="2000" dirty="0">
                <a:latin typeface="Arial" pitchFamily="34" charset="0"/>
              </a:rPr>
              <a:t>higher temp. cause excess </a:t>
            </a:r>
            <a:r>
              <a:rPr lang="en-US" sz="2000" dirty="0" smtClean="0">
                <a:latin typeface="Arial" pitchFamily="34" charset="0"/>
              </a:rPr>
              <a:t>evapotransporation</a:t>
            </a:r>
            <a:endParaRPr lang="en-US" sz="2000" dirty="0">
              <a:latin typeface="Arial" pitchFamily="34" charset="0"/>
            </a:endParaRPr>
          </a:p>
          <a:p>
            <a:pPr marL="342900" indent="-342900" algn="l" eaLnBrk="1" hangingPunct="1">
              <a:spcBef>
                <a:spcPct val="30000"/>
              </a:spcBef>
              <a:buClr>
                <a:srgbClr val="0066CC"/>
              </a:buClr>
              <a:buSzPct val="120000"/>
              <a:buFont typeface="Arial" pitchFamily="34" charset="0"/>
              <a:buChar char="•"/>
            </a:pPr>
            <a:r>
              <a:rPr lang="en-US" sz="2000" dirty="0" smtClean="0">
                <a:latin typeface="Arial" pitchFamily="34" charset="0"/>
              </a:rPr>
              <a:t>Concentrate </a:t>
            </a:r>
            <a:r>
              <a:rPr lang="en-US" sz="2000" dirty="0">
                <a:latin typeface="Arial" pitchFamily="34" charset="0"/>
              </a:rPr>
              <a:t>contaminants in raw drinking water </a:t>
            </a:r>
            <a:r>
              <a:rPr lang="en-US" sz="2000" dirty="0" smtClean="0">
                <a:latin typeface="Arial" pitchFamily="34" charset="0"/>
              </a:rPr>
              <a:t>supplies</a:t>
            </a:r>
          </a:p>
          <a:p>
            <a:pPr marL="342900" indent="-342900" algn="l" eaLnBrk="1" hangingPunct="1">
              <a:spcBef>
                <a:spcPct val="30000"/>
              </a:spcBef>
              <a:buClr>
                <a:srgbClr val="0066CC"/>
              </a:buClr>
              <a:buSzPct val="120000"/>
              <a:buFont typeface="Arial" pitchFamily="34" charset="0"/>
              <a:buChar char="•"/>
            </a:pPr>
            <a:r>
              <a:rPr lang="en-US" sz="2000" dirty="0" smtClean="0">
                <a:latin typeface="Arial" pitchFamily="34" charset="0"/>
              </a:rPr>
              <a:t>Amplify </a:t>
            </a:r>
            <a:r>
              <a:rPr lang="en-US" sz="2000" dirty="0">
                <a:latin typeface="Arial" pitchFamily="34" charset="0"/>
              </a:rPr>
              <a:t>effects of WW effluent</a:t>
            </a:r>
          </a:p>
        </p:txBody>
      </p:sp>
      <p:sp>
        <p:nvSpPr>
          <p:cNvPr id="2" name="Rectangle 3"/>
          <p:cNvSpPr>
            <a:spLocks noChangeArrowheads="1"/>
          </p:cNvSpPr>
          <p:nvPr/>
        </p:nvSpPr>
        <p:spPr bwMode="auto">
          <a:xfrm>
            <a:off x="4667538" y="4028209"/>
            <a:ext cx="4681182" cy="1754326"/>
          </a:xfrm>
          <a:prstGeom prst="rect">
            <a:avLst/>
          </a:prstGeom>
          <a:noFill/>
          <a:ln w="9525">
            <a:noFill/>
            <a:miter lim="800000"/>
            <a:headEnd/>
            <a:tailEnd/>
          </a:ln>
        </p:spPr>
        <p:txBody>
          <a:bodyPr wrap="square">
            <a:spAutoFit/>
          </a:bodyPr>
          <a:lstStyle/>
          <a:p>
            <a:pPr marL="342900" indent="-342900" algn="l" eaLnBrk="1" hangingPunct="1">
              <a:spcBef>
                <a:spcPct val="30000"/>
              </a:spcBef>
              <a:buClr>
                <a:srgbClr val="0066CC"/>
              </a:buClr>
              <a:buSzPct val="120000"/>
              <a:buFont typeface="Arial" pitchFamily="34" charset="0"/>
              <a:buNone/>
            </a:pPr>
            <a:r>
              <a:rPr lang="en-US" sz="2800" b="1" dirty="0">
                <a:latin typeface="Arial" pitchFamily="34" charset="0"/>
              </a:rPr>
              <a:t>Groundwater affected by </a:t>
            </a:r>
            <a:r>
              <a:rPr lang="en-US" sz="2800" b="1" dirty="0" smtClean="0">
                <a:latin typeface="Arial" pitchFamily="34" charset="0"/>
              </a:rPr>
              <a:t>long-term </a:t>
            </a:r>
            <a:r>
              <a:rPr lang="en-US" sz="2800" b="1" dirty="0">
                <a:latin typeface="Arial" pitchFamily="34" charset="0"/>
              </a:rPr>
              <a:t>trends</a:t>
            </a:r>
          </a:p>
          <a:p>
            <a:pPr marL="742950" lvl="1" indent="-285750" algn="l" eaLnBrk="1" hangingPunct="1">
              <a:spcBef>
                <a:spcPct val="30000"/>
              </a:spcBef>
              <a:buClr>
                <a:srgbClr val="0066CC"/>
              </a:buClr>
              <a:buFont typeface="Arial" pitchFamily="34" charset="0"/>
              <a:buChar char="●"/>
            </a:pPr>
            <a:r>
              <a:rPr lang="en-US" sz="2000" dirty="0" smtClean="0">
                <a:latin typeface="Arial" pitchFamily="34" charset="0"/>
              </a:rPr>
              <a:t>Potential salt water intrusion</a:t>
            </a:r>
          </a:p>
          <a:p>
            <a:pPr marL="742950" lvl="1" indent="-285750" algn="l" eaLnBrk="1" hangingPunct="1">
              <a:spcBef>
                <a:spcPct val="30000"/>
              </a:spcBef>
              <a:buClr>
                <a:srgbClr val="0066CC"/>
              </a:buClr>
              <a:buFont typeface="Arial" pitchFamily="34" charset="0"/>
              <a:buChar char="●"/>
            </a:pPr>
            <a:r>
              <a:rPr lang="en-US" sz="2000" dirty="0" smtClean="0">
                <a:latin typeface="Arial" pitchFamily="34" charset="0"/>
              </a:rPr>
              <a:t>Chemistry sensitivity</a:t>
            </a:r>
            <a:endParaRPr lang="en-US" sz="2000" dirty="0">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064" y="533707"/>
            <a:ext cx="8433582" cy="510909"/>
          </a:xfrm>
        </p:spPr>
        <p:txBody>
          <a:bodyPr/>
          <a:lstStyle/>
          <a:p>
            <a:r>
              <a:rPr lang="en-US" dirty="0" smtClean="0"/>
              <a:t>Heavy Rain Impacts</a:t>
            </a:r>
            <a:endParaRPr lang="en-US" dirty="0"/>
          </a:p>
        </p:txBody>
      </p:sp>
      <p:sp>
        <p:nvSpPr>
          <p:cNvPr id="3" name="Content Placeholder 2"/>
          <p:cNvSpPr>
            <a:spLocks noGrp="1"/>
          </p:cNvSpPr>
          <p:nvPr>
            <p:ph idx="1"/>
          </p:nvPr>
        </p:nvSpPr>
        <p:spPr>
          <a:xfrm>
            <a:off x="1016814" y="1653934"/>
            <a:ext cx="7941493" cy="1487587"/>
          </a:xfrm>
        </p:spPr>
        <p:txBody>
          <a:bodyPr/>
          <a:lstStyle/>
          <a:p>
            <a:r>
              <a:rPr lang="en-US" dirty="0" smtClean="0"/>
              <a:t>Heavy rains of substantial duration (hurricanes)</a:t>
            </a:r>
          </a:p>
          <a:p>
            <a:pPr lvl="1"/>
            <a:r>
              <a:rPr lang="en-US" dirty="0" smtClean="0"/>
              <a:t>Increased turbidity in rivers &amp; tributaries</a:t>
            </a:r>
          </a:p>
          <a:p>
            <a:pPr lvl="1"/>
            <a:r>
              <a:rPr lang="en-US" dirty="0" smtClean="0"/>
              <a:t>Flush of constituents – duration variable</a:t>
            </a:r>
          </a:p>
          <a:p>
            <a:pPr lvl="1"/>
            <a:r>
              <a:rPr lang="en-US" dirty="0" smtClean="0"/>
              <a:t>Rain water impacts on pH and alkalinity</a:t>
            </a:r>
            <a:endParaRPr lang="en-US" dirty="0"/>
          </a:p>
        </p:txBody>
      </p:sp>
      <p:pic>
        <p:nvPicPr>
          <p:cNvPr id="8194" name="Picture 2" descr="http://ars.sciencedirect.com/content/image/1-s2.0-S0022169402001592-gr11.gif"/>
          <p:cNvPicPr>
            <a:picLocks noChangeAspect="1" noChangeArrowheads="1"/>
          </p:cNvPicPr>
          <p:nvPr/>
        </p:nvPicPr>
        <p:blipFill>
          <a:blip r:embed="rId2" cstate="print"/>
          <a:srcRect/>
          <a:stretch>
            <a:fillRect/>
          </a:stretch>
        </p:blipFill>
        <p:spPr bwMode="auto">
          <a:xfrm>
            <a:off x="1160409" y="3226621"/>
            <a:ext cx="5363772" cy="339489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base">
              <a:spcAft>
                <a:spcPct val="0"/>
              </a:spcAft>
            </a:pPr>
            <a:r>
              <a:rPr lang="en-US" sz="3600" dirty="0" smtClean="0"/>
              <a:t>Tools for Adaptation and Planning: WaterQIEWE Tool – WaterRF 4324</a:t>
            </a:r>
            <a:endParaRPr lang="en-US" sz="3600" dirty="0"/>
          </a:p>
        </p:txBody>
      </p:sp>
      <p:sp>
        <p:nvSpPr>
          <p:cNvPr id="3" name="Content Placeholder 2"/>
          <p:cNvSpPr>
            <a:spLocks noGrp="1"/>
          </p:cNvSpPr>
          <p:nvPr>
            <p:ph sz="half" idx="1"/>
          </p:nvPr>
        </p:nvSpPr>
        <p:spPr>
          <a:xfrm>
            <a:off x="1198573" y="1476396"/>
            <a:ext cx="4038600" cy="4761387"/>
          </a:xfrm>
        </p:spPr>
        <p:txBody>
          <a:bodyPr>
            <a:normAutofit/>
          </a:bodyPr>
          <a:lstStyle/>
          <a:p>
            <a:pPr>
              <a:buNone/>
            </a:pPr>
            <a:r>
              <a:rPr lang="en-US" sz="3600" dirty="0" smtClean="0">
                <a:solidFill>
                  <a:srgbClr val="C00000"/>
                </a:solidFill>
              </a:rPr>
              <a:t>Water</a:t>
            </a:r>
          </a:p>
          <a:p>
            <a:pPr>
              <a:buNone/>
            </a:pPr>
            <a:r>
              <a:rPr lang="en-US" sz="3600" dirty="0" smtClean="0">
                <a:solidFill>
                  <a:srgbClr val="C00000"/>
                </a:solidFill>
              </a:rPr>
              <a:t>Q</a:t>
            </a:r>
            <a:r>
              <a:rPr lang="en-US" sz="3600" dirty="0" smtClean="0"/>
              <a:t>uality</a:t>
            </a:r>
          </a:p>
          <a:p>
            <a:pPr>
              <a:buNone/>
            </a:pPr>
            <a:r>
              <a:rPr lang="en-US" sz="3600" dirty="0" smtClean="0">
                <a:solidFill>
                  <a:srgbClr val="C00000"/>
                </a:solidFill>
              </a:rPr>
              <a:t>I</a:t>
            </a:r>
            <a:r>
              <a:rPr lang="en-US" sz="3600" dirty="0" smtClean="0"/>
              <a:t>mpacts from</a:t>
            </a:r>
          </a:p>
          <a:p>
            <a:pPr>
              <a:buNone/>
            </a:pPr>
            <a:r>
              <a:rPr lang="en-US" sz="3600" dirty="0" smtClean="0">
                <a:solidFill>
                  <a:srgbClr val="C00000"/>
                </a:solidFill>
              </a:rPr>
              <a:t>E</a:t>
            </a:r>
            <a:r>
              <a:rPr lang="en-US" sz="3600" dirty="0" smtClean="0"/>
              <a:t>xtreme</a:t>
            </a:r>
          </a:p>
          <a:p>
            <a:pPr>
              <a:buNone/>
            </a:pPr>
            <a:r>
              <a:rPr lang="en-US" sz="3600" dirty="0" smtClean="0">
                <a:solidFill>
                  <a:srgbClr val="C00000"/>
                </a:solidFill>
              </a:rPr>
              <a:t>W</a:t>
            </a:r>
            <a:r>
              <a:rPr lang="en-US" sz="3600" dirty="0" smtClean="0"/>
              <a:t>eather </a:t>
            </a:r>
          </a:p>
          <a:p>
            <a:pPr>
              <a:buNone/>
            </a:pPr>
            <a:r>
              <a:rPr lang="en-US" sz="3600" dirty="0" smtClean="0">
                <a:solidFill>
                  <a:srgbClr val="C00000"/>
                </a:solidFill>
              </a:rPr>
              <a:t>E</a:t>
            </a:r>
            <a:r>
              <a:rPr lang="en-US" sz="3600" dirty="0" smtClean="0"/>
              <a:t>vents</a:t>
            </a:r>
            <a:endParaRPr lang="en-US" sz="3600" dirty="0"/>
          </a:p>
        </p:txBody>
      </p:sp>
      <p:sp>
        <p:nvSpPr>
          <p:cNvPr id="4" name="Content Placeholder 3"/>
          <p:cNvSpPr>
            <a:spLocks noGrp="1"/>
          </p:cNvSpPr>
          <p:nvPr>
            <p:ph sz="half" idx="2"/>
          </p:nvPr>
        </p:nvSpPr>
        <p:spPr>
          <a:xfrm>
            <a:off x="3828197" y="1506619"/>
            <a:ext cx="5315803" cy="4815978"/>
          </a:xfrm>
        </p:spPr>
        <p:txBody>
          <a:bodyPr>
            <a:normAutofit/>
          </a:bodyPr>
          <a:lstStyle/>
          <a:p>
            <a:r>
              <a:rPr lang="en-US" sz="3200" dirty="0" smtClean="0"/>
              <a:t>Database of case studies and data results from project to assist utilities and support agencies in preparing for and adapting to the impacts associated with extreme weather-related events</a:t>
            </a:r>
            <a:endParaRPr lang="en-US" sz="32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15265" r="72307" b="25759"/>
          <a:stretch>
            <a:fillRect/>
          </a:stretch>
        </p:blipFill>
        <p:spPr bwMode="auto">
          <a:xfrm>
            <a:off x="381000" y="228600"/>
            <a:ext cx="822960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l="1025" t="24285" r="72051" b="16045"/>
          <a:stretch>
            <a:fillRect/>
          </a:stretch>
        </p:blipFill>
        <p:spPr bwMode="auto">
          <a:xfrm>
            <a:off x="609600" y="152400"/>
            <a:ext cx="800100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034400"/>
            <a:ext cx="9144000" cy="5823600"/>
          </a:xfrm>
          <a:prstGeom prst="rect">
            <a:avLst/>
          </a:prstGeom>
          <a:noFill/>
          <a:ln w="9525">
            <a:noFill/>
            <a:miter lim="800000"/>
            <a:headEnd/>
            <a:tailEnd/>
          </a:ln>
          <a:effectLst/>
        </p:spPr>
      </p:pic>
      <p:sp>
        <p:nvSpPr>
          <p:cNvPr id="3" name="TextBox 2"/>
          <p:cNvSpPr txBox="1"/>
          <p:nvPr/>
        </p:nvSpPr>
        <p:spPr>
          <a:xfrm>
            <a:off x="533400" y="2270760"/>
            <a:ext cx="640080" cy="369332"/>
          </a:xfrm>
          <a:prstGeom prst="rect">
            <a:avLst/>
          </a:prstGeom>
          <a:noFill/>
        </p:spPr>
        <p:txBody>
          <a:bodyPr wrap="square" rtlCol="0">
            <a:spAutoFit/>
          </a:bodyPr>
          <a:lstStyle/>
          <a:p>
            <a:r>
              <a:rPr lang="en-US" dirty="0" smtClean="0">
                <a:solidFill>
                  <a:srgbClr val="C00000"/>
                </a:solidFill>
                <a:sym typeface="Wingdings"/>
              </a:rPr>
              <a:t></a:t>
            </a:r>
            <a:endParaRPr lang="en-US" dirty="0">
              <a:solidFill>
                <a:srgbClr val="C00000"/>
              </a:solidFill>
            </a:endParaRPr>
          </a:p>
        </p:txBody>
      </p:sp>
      <p:sp>
        <p:nvSpPr>
          <p:cNvPr id="5" name="TextBox 4"/>
          <p:cNvSpPr txBox="1"/>
          <p:nvPr/>
        </p:nvSpPr>
        <p:spPr>
          <a:xfrm>
            <a:off x="4968240" y="1783080"/>
            <a:ext cx="640080" cy="369332"/>
          </a:xfrm>
          <a:prstGeom prst="rect">
            <a:avLst/>
          </a:prstGeom>
          <a:noFill/>
        </p:spPr>
        <p:txBody>
          <a:bodyPr wrap="square" rtlCol="0">
            <a:spAutoFit/>
          </a:bodyPr>
          <a:lstStyle/>
          <a:p>
            <a:r>
              <a:rPr lang="en-US" dirty="0" smtClean="0">
                <a:solidFill>
                  <a:srgbClr val="C00000"/>
                </a:solidFill>
                <a:sym typeface="Wingdings"/>
              </a:rPr>
              <a:t></a:t>
            </a:r>
            <a:endParaRPr lang="en-US" dirty="0">
              <a:solidFill>
                <a:srgbClr val="C00000"/>
              </a:solidFill>
            </a:endParaRPr>
          </a:p>
        </p:txBody>
      </p:sp>
      <p:sp>
        <p:nvSpPr>
          <p:cNvPr id="9" name="TextBox 8"/>
          <p:cNvSpPr txBox="1"/>
          <p:nvPr/>
        </p:nvSpPr>
        <p:spPr>
          <a:xfrm>
            <a:off x="4495800" y="3779520"/>
            <a:ext cx="640080" cy="369332"/>
          </a:xfrm>
          <a:prstGeom prst="rect">
            <a:avLst/>
          </a:prstGeom>
          <a:noFill/>
        </p:spPr>
        <p:txBody>
          <a:bodyPr wrap="square" rtlCol="0">
            <a:spAutoFit/>
          </a:bodyPr>
          <a:lstStyle/>
          <a:p>
            <a:r>
              <a:rPr lang="en-US" dirty="0" smtClean="0">
                <a:solidFill>
                  <a:srgbClr val="C00000"/>
                </a:solidFill>
                <a:sym typeface="Wingdings"/>
              </a:rPr>
              <a:t></a:t>
            </a:r>
            <a:endParaRPr lang="en-US" dirty="0">
              <a:solidFill>
                <a:srgbClr val="C00000"/>
              </a:solidFill>
            </a:endParaRPr>
          </a:p>
        </p:txBody>
      </p:sp>
      <p:sp>
        <p:nvSpPr>
          <p:cNvPr id="10" name="TextBox 9"/>
          <p:cNvSpPr txBox="1"/>
          <p:nvPr/>
        </p:nvSpPr>
        <p:spPr>
          <a:xfrm>
            <a:off x="5806440" y="3368040"/>
            <a:ext cx="640080" cy="369332"/>
          </a:xfrm>
          <a:prstGeom prst="rect">
            <a:avLst/>
          </a:prstGeom>
          <a:noFill/>
        </p:spPr>
        <p:txBody>
          <a:bodyPr wrap="square" rtlCol="0">
            <a:spAutoFit/>
          </a:bodyPr>
          <a:lstStyle/>
          <a:p>
            <a:r>
              <a:rPr lang="en-US" dirty="0" smtClean="0">
                <a:solidFill>
                  <a:srgbClr val="C00000"/>
                </a:solidFill>
                <a:sym typeface="Wingdings"/>
              </a:rPr>
              <a:t></a:t>
            </a:r>
            <a:endParaRPr lang="en-US" dirty="0">
              <a:solidFill>
                <a:srgbClr val="C00000"/>
              </a:solidFill>
            </a:endParaRPr>
          </a:p>
        </p:txBody>
      </p:sp>
      <p:sp>
        <p:nvSpPr>
          <p:cNvPr id="11" name="TextBox 10"/>
          <p:cNvSpPr txBox="1"/>
          <p:nvPr/>
        </p:nvSpPr>
        <p:spPr>
          <a:xfrm>
            <a:off x="5394960" y="2621280"/>
            <a:ext cx="640080" cy="369332"/>
          </a:xfrm>
          <a:prstGeom prst="rect">
            <a:avLst/>
          </a:prstGeom>
          <a:noFill/>
        </p:spPr>
        <p:txBody>
          <a:bodyPr wrap="square" rtlCol="0">
            <a:spAutoFit/>
          </a:bodyPr>
          <a:lstStyle/>
          <a:p>
            <a:r>
              <a:rPr lang="en-US" dirty="0" smtClean="0">
                <a:solidFill>
                  <a:srgbClr val="C00000"/>
                </a:solidFill>
                <a:sym typeface="Wingdings"/>
              </a:rPr>
              <a:t></a:t>
            </a:r>
            <a:endParaRPr lang="en-US" dirty="0">
              <a:solidFill>
                <a:srgbClr val="C00000"/>
              </a:solidFill>
            </a:endParaRPr>
          </a:p>
        </p:txBody>
      </p:sp>
      <p:sp>
        <p:nvSpPr>
          <p:cNvPr id="12" name="TextBox 11"/>
          <p:cNvSpPr txBox="1"/>
          <p:nvPr/>
        </p:nvSpPr>
        <p:spPr>
          <a:xfrm>
            <a:off x="7406640" y="3368040"/>
            <a:ext cx="640080" cy="369332"/>
          </a:xfrm>
          <a:prstGeom prst="rect">
            <a:avLst/>
          </a:prstGeom>
          <a:noFill/>
        </p:spPr>
        <p:txBody>
          <a:bodyPr wrap="square" rtlCol="0">
            <a:spAutoFit/>
          </a:bodyPr>
          <a:lstStyle/>
          <a:p>
            <a:r>
              <a:rPr lang="en-US" dirty="0" smtClean="0">
                <a:solidFill>
                  <a:srgbClr val="C00000"/>
                </a:solidFill>
                <a:sym typeface="Wingdings"/>
              </a:rPr>
              <a:t></a:t>
            </a:r>
            <a:endParaRPr lang="en-US" dirty="0">
              <a:solidFill>
                <a:srgbClr val="C00000"/>
              </a:solidFill>
            </a:endParaRPr>
          </a:p>
        </p:txBody>
      </p:sp>
      <p:sp>
        <p:nvSpPr>
          <p:cNvPr id="13" name="TextBox 12"/>
          <p:cNvSpPr txBox="1"/>
          <p:nvPr/>
        </p:nvSpPr>
        <p:spPr>
          <a:xfrm>
            <a:off x="1828800" y="3611880"/>
            <a:ext cx="640080" cy="369332"/>
          </a:xfrm>
          <a:prstGeom prst="rect">
            <a:avLst/>
          </a:prstGeom>
          <a:noFill/>
        </p:spPr>
        <p:txBody>
          <a:bodyPr wrap="square" rtlCol="0">
            <a:spAutoFit/>
          </a:bodyPr>
          <a:lstStyle/>
          <a:p>
            <a:r>
              <a:rPr lang="en-US" dirty="0" smtClean="0">
                <a:solidFill>
                  <a:srgbClr val="C00000"/>
                </a:solidFill>
                <a:sym typeface="Wingdings"/>
              </a:rPr>
              <a:t></a:t>
            </a:r>
            <a:endParaRPr lang="en-US" dirty="0">
              <a:solidFill>
                <a:srgbClr val="C00000"/>
              </a:solidFill>
            </a:endParaRPr>
          </a:p>
        </p:txBody>
      </p:sp>
      <p:sp>
        <p:nvSpPr>
          <p:cNvPr id="15" name="TextBox 14"/>
          <p:cNvSpPr txBox="1"/>
          <p:nvPr/>
        </p:nvSpPr>
        <p:spPr>
          <a:xfrm>
            <a:off x="960120" y="3810000"/>
            <a:ext cx="640080" cy="369332"/>
          </a:xfrm>
          <a:prstGeom prst="rect">
            <a:avLst/>
          </a:prstGeom>
          <a:noFill/>
        </p:spPr>
        <p:txBody>
          <a:bodyPr wrap="square" rtlCol="0">
            <a:spAutoFit/>
          </a:bodyPr>
          <a:lstStyle/>
          <a:p>
            <a:r>
              <a:rPr lang="en-US" dirty="0" smtClean="0">
                <a:solidFill>
                  <a:srgbClr val="C00000"/>
                </a:solidFill>
                <a:sym typeface="Wingdings"/>
              </a:rPr>
              <a:t></a:t>
            </a:r>
            <a:endParaRPr lang="en-US" dirty="0">
              <a:solidFill>
                <a:srgbClr val="C00000"/>
              </a:solidFill>
            </a:endParaRPr>
          </a:p>
        </p:txBody>
      </p:sp>
      <p:sp>
        <p:nvSpPr>
          <p:cNvPr id="16" name="TextBox 15"/>
          <p:cNvSpPr txBox="1"/>
          <p:nvPr/>
        </p:nvSpPr>
        <p:spPr>
          <a:xfrm>
            <a:off x="8290560" y="4693920"/>
            <a:ext cx="640080" cy="369332"/>
          </a:xfrm>
          <a:prstGeom prst="rect">
            <a:avLst/>
          </a:prstGeom>
          <a:noFill/>
        </p:spPr>
        <p:txBody>
          <a:bodyPr wrap="square" rtlCol="0">
            <a:spAutoFit/>
          </a:bodyPr>
          <a:lstStyle/>
          <a:p>
            <a:r>
              <a:rPr lang="en-US" dirty="0" smtClean="0">
                <a:solidFill>
                  <a:srgbClr val="7030A0"/>
                </a:solidFill>
                <a:sym typeface="Wingdings"/>
              </a:rPr>
              <a:t></a:t>
            </a:r>
            <a:endParaRPr lang="en-US" dirty="0">
              <a:solidFill>
                <a:srgbClr val="7030A0"/>
              </a:solidFill>
            </a:endParaRPr>
          </a:p>
        </p:txBody>
      </p:sp>
      <p:sp>
        <p:nvSpPr>
          <p:cNvPr id="17" name="TextBox 16"/>
          <p:cNvSpPr txBox="1"/>
          <p:nvPr/>
        </p:nvSpPr>
        <p:spPr>
          <a:xfrm>
            <a:off x="5836920" y="3063240"/>
            <a:ext cx="640080" cy="369332"/>
          </a:xfrm>
          <a:prstGeom prst="rect">
            <a:avLst/>
          </a:prstGeom>
          <a:noFill/>
        </p:spPr>
        <p:txBody>
          <a:bodyPr wrap="square" rtlCol="0">
            <a:spAutoFit/>
          </a:bodyPr>
          <a:lstStyle/>
          <a:p>
            <a:r>
              <a:rPr lang="en-US" dirty="0" smtClean="0">
                <a:solidFill>
                  <a:srgbClr val="7030A0"/>
                </a:solidFill>
                <a:sym typeface="Wingdings"/>
              </a:rPr>
              <a:t></a:t>
            </a:r>
            <a:endParaRPr lang="en-US" dirty="0">
              <a:solidFill>
                <a:srgbClr val="7030A0"/>
              </a:solidFill>
            </a:endParaRPr>
          </a:p>
        </p:txBody>
      </p:sp>
      <p:sp>
        <p:nvSpPr>
          <p:cNvPr id="18" name="TextBox 17"/>
          <p:cNvSpPr txBox="1"/>
          <p:nvPr/>
        </p:nvSpPr>
        <p:spPr>
          <a:xfrm>
            <a:off x="5425440" y="2286000"/>
            <a:ext cx="640080" cy="369332"/>
          </a:xfrm>
          <a:prstGeom prst="rect">
            <a:avLst/>
          </a:prstGeom>
          <a:noFill/>
        </p:spPr>
        <p:txBody>
          <a:bodyPr wrap="square" rtlCol="0">
            <a:spAutoFit/>
          </a:bodyPr>
          <a:lstStyle/>
          <a:p>
            <a:r>
              <a:rPr lang="en-US" dirty="0" smtClean="0">
                <a:solidFill>
                  <a:srgbClr val="7030A0"/>
                </a:solidFill>
                <a:sym typeface="Wingdings"/>
              </a:rPr>
              <a:t></a:t>
            </a:r>
            <a:endParaRPr lang="en-US" dirty="0">
              <a:solidFill>
                <a:srgbClr val="7030A0"/>
              </a:solidFill>
            </a:endParaRPr>
          </a:p>
        </p:txBody>
      </p:sp>
      <p:sp>
        <p:nvSpPr>
          <p:cNvPr id="19" name="TextBox 18"/>
          <p:cNvSpPr txBox="1"/>
          <p:nvPr/>
        </p:nvSpPr>
        <p:spPr>
          <a:xfrm>
            <a:off x="4998720" y="1584960"/>
            <a:ext cx="640080" cy="369332"/>
          </a:xfrm>
          <a:prstGeom prst="rect">
            <a:avLst/>
          </a:prstGeom>
          <a:noFill/>
        </p:spPr>
        <p:txBody>
          <a:bodyPr wrap="square" rtlCol="0">
            <a:spAutoFit/>
          </a:bodyPr>
          <a:lstStyle/>
          <a:p>
            <a:r>
              <a:rPr lang="en-US" dirty="0" smtClean="0">
                <a:solidFill>
                  <a:srgbClr val="7030A0"/>
                </a:solidFill>
                <a:sym typeface="Wingdings"/>
              </a:rPr>
              <a:t></a:t>
            </a:r>
            <a:endParaRPr lang="en-US" dirty="0">
              <a:solidFill>
                <a:srgbClr val="7030A0"/>
              </a:solidFill>
            </a:endParaRPr>
          </a:p>
        </p:txBody>
      </p:sp>
      <p:sp>
        <p:nvSpPr>
          <p:cNvPr id="22" name="TextBox 21"/>
          <p:cNvSpPr txBox="1"/>
          <p:nvPr/>
        </p:nvSpPr>
        <p:spPr>
          <a:xfrm>
            <a:off x="4511040" y="3459480"/>
            <a:ext cx="640080" cy="369332"/>
          </a:xfrm>
          <a:prstGeom prst="rect">
            <a:avLst/>
          </a:prstGeom>
          <a:noFill/>
        </p:spPr>
        <p:txBody>
          <a:bodyPr wrap="square" rtlCol="0">
            <a:spAutoFit/>
          </a:bodyPr>
          <a:lstStyle/>
          <a:p>
            <a:r>
              <a:rPr lang="en-US" dirty="0" smtClean="0">
                <a:solidFill>
                  <a:srgbClr val="7030A0"/>
                </a:solidFill>
                <a:sym typeface="Wingdings"/>
              </a:rPr>
              <a:t></a:t>
            </a:r>
            <a:endParaRPr lang="en-US" dirty="0">
              <a:solidFill>
                <a:srgbClr val="7030A0"/>
              </a:solidFill>
            </a:endParaRPr>
          </a:p>
        </p:txBody>
      </p:sp>
      <p:sp>
        <p:nvSpPr>
          <p:cNvPr id="23" name="TextBox 22"/>
          <p:cNvSpPr txBox="1"/>
          <p:nvPr/>
        </p:nvSpPr>
        <p:spPr>
          <a:xfrm>
            <a:off x="3992880" y="3429000"/>
            <a:ext cx="640080" cy="369332"/>
          </a:xfrm>
          <a:prstGeom prst="rect">
            <a:avLst/>
          </a:prstGeom>
          <a:noFill/>
        </p:spPr>
        <p:txBody>
          <a:bodyPr wrap="square" rtlCol="0">
            <a:spAutoFit/>
          </a:bodyPr>
          <a:lstStyle/>
          <a:p>
            <a:r>
              <a:rPr lang="en-US" dirty="0" smtClean="0">
                <a:solidFill>
                  <a:srgbClr val="7030A0"/>
                </a:solidFill>
                <a:sym typeface="Wingdings"/>
              </a:rPr>
              <a:t></a:t>
            </a:r>
            <a:endParaRPr lang="en-US" dirty="0">
              <a:solidFill>
                <a:srgbClr val="7030A0"/>
              </a:solidFill>
            </a:endParaRPr>
          </a:p>
        </p:txBody>
      </p:sp>
      <p:sp>
        <p:nvSpPr>
          <p:cNvPr id="24" name="TextBox 23"/>
          <p:cNvSpPr txBox="1"/>
          <p:nvPr/>
        </p:nvSpPr>
        <p:spPr>
          <a:xfrm>
            <a:off x="3200400" y="3810000"/>
            <a:ext cx="640080" cy="369332"/>
          </a:xfrm>
          <a:prstGeom prst="rect">
            <a:avLst/>
          </a:prstGeom>
          <a:noFill/>
        </p:spPr>
        <p:txBody>
          <a:bodyPr wrap="square" rtlCol="0">
            <a:spAutoFit/>
          </a:bodyPr>
          <a:lstStyle/>
          <a:p>
            <a:r>
              <a:rPr lang="en-US" dirty="0" smtClean="0">
                <a:solidFill>
                  <a:srgbClr val="7030A0"/>
                </a:solidFill>
                <a:sym typeface="Wingdings"/>
              </a:rPr>
              <a:t></a:t>
            </a:r>
            <a:endParaRPr lang="en-US" dirty="0">
              <a:solidFill>
                <a:srgbClr val="7030A0"/>
              </a:solidFill>
            </a:endParaRPr>
          </a:p>
        </p:txBody>
      </p:sp>
      <p:sp>
        <p:nvSpPr>
          <p:cNvPr id="25" name="TextBox 24"/>
          <p:cNvSpPr txBox="1"/>
          <p:nvPr/>
        </p:nvSpPr>
        <p:spPr>
          <a:xfrm>
            <a:off x="1844040" y="3337560"/>
            <a:ext cx="640080" cy="369332"/>
          </a:xfrm>
          <a:prstGeom prst="rect">
            <a:avLst/>
          </a:prstGeom>
          <a:noFill/>
        </p:spPr>
        <p:txBody>
          <a:bodyPr wrap="square" rtlCol="0">
            <a:spAutoFit/>
          </a:bodyPr>
          <a:lstStyle/>
          <a:p>
            <a:r>
              <a:rPr lang="en-US" dirty="0" smtClean="0">
                <a:solidFill>
                  <a:srgbClr val="7030A0"/>
                </a:solidFill>
                <a:sym typeface="Wingdings"/>
              </a:rPr>
              <a:t></a:t>
            </a:r>
            <a:endParaRPr lang="en-US" dirty="0">
              <a:solidFill>
                <a:srgbClr val="7030A0"/>
              </a:solidFill>
            </a:endParaRPr>
          </a:p>
        </p:txBody>
      </p:sp>
      <p:sp>
        <p:nvSpPr>
          <p:cNvPr id="26" name="TextBox 25"/>
          <p:cNvSpPr txBox="1"/>
          <p:nvPr/>
        </p:nvSpPr>
        <p:spPr>
          <a:xfrm>
            <a:off x="1021080" y="3429000"/>
            <a:ext cx="640080" cy="369332"/>
          </a:xfrm>
          <a:prstGeom prst="rect">
            <a:avLst/>
          </a:prstGeom>
          <a:noFill/>
        </p:spPr>
        <p:txBody>
          <a:bodyPr wrap="square" rtlCol="0">
            <a:spAutoFit/>
          </a:bodyPr>
          <a:lstStyle/>
          <a:p>
            <a:r>
              <a:rPr lang="en-US" dirty="0" smtClean="0">
                <a:solidFill>
                  <a:srgbClr val="7030A0"/>
                </a:solidFill>
                <a:sym typeface="Wingdings"/>
              </a:rPr>
              <a:t></a:t>
            </a:r>
            <a:endParaRPr lang="en-US" dirty="0">
              <a:solidFill>
                <a:srgbClr val="7030A0"/>
              </a:solidFill>
            </a:endParaRPr>
          </a:p>
        </p:txBody>
      </p:sp>
      <p:sp>
        <p:nvSpPr>
          <p:cNvPr id="27" name="TextBox 26"/>
          <p:cNvSpPr txBox="1"/>
          <p:nvPr/>
        </p:nvSpPr>
        <p:spPr>
          <a:xfrm>
            <a:off x="563880" y="2026920"/>
            <a:ext cx="640080" cy="369332"/>
          </a:xfrm>
          <a:prstGeom prst="rect">
            <a:avLst/>
          </a:prstGeom>
          <a:noFill/>
        </p:spPr>
        <p:txBody>
          <a:bodyPr wrap="square" rtlCol="0">
            <a:spAutoFit/>
          </a:bodyPr>
          <a:lstStyle/>
          <a:p>
            <a:r>
              <a:rPr lang="en-US" dirty="0" smtClean="0">
                <a:solidFill>
                  <a:srgbClr val="7030A0"/>
                </a:solidFill>
                <a:sym typeface="Wingdings"/>
              </a:rPr>
              <a:t></a:t>
            </a:r>
            <a:endParaRPr lang="en-US" dirty="0">
              <a:solidFill>
                <a:srgbClr val="7030A0"/>
              </a:solidFill>
            </a:endParaRPr>
          </a:p>
        </p:txBody>
      </p:sp>
      <p:sp>
        <p:nvSpPr>
          <p:cNvPr id="28" name="Title 4"/>
          <p:cNvSpPr txBox="1">
            <a:spLocks/>
          </p:cNvSpPr>
          <p:nvPr/>
        </p:nvSpPr>
        <p:spPr>
          <a:xfrm>
            <a:off x="599251" y="170962"/>
            <a:ext cx="8355013" cy="929485"/>
          </a:xfrm>
          <a:prstGeom prst="rect">
            <a:avLst/>
          </a:prstGeom>
        </p:spPr>
        <p:txBody>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mj-lt"/>
                <a:ea typeface="+mj-ea"/>
                <a:cs typeface="+mj-cs"/>
              </a:rPr>
              <a:t>Preliminary </a:t>
            </a:r>
            <a:r>
              <a:rPr lang="en-US" sz="3200" kern="0" dirty="0" smtClean="0">
                <a:solidFill>
                  <a:schemeClr val="bg1"/>
                </a:solidFill>
                <a:effectLst>
                  <a:outerShdw blurRad="38100" dist="38100" dir="2700000" algn="tl">
                    <a:srgbClr val="000000"/>
                  </a:outerShdw>
                </a:effectLst>
                <a:latin typeface="+mj-lt"/>
                <a:ea typeface="+mj-ea"/>
                <a:cs typeface="+mj-cs"/>
              </a:rPr>
              <a:t>Weather-Water Quality </a:t>
            </a:r>
            <a:r>
              <a:rPr kumimoji="0" lang="en-US" sz="32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mj-lt"/>
                <a:ea typeface="+mj-ea"/>
                <a:cs typeface="+mj-cs"/>
              </a:rPr>
              <a:t>Data: Not Representative of Entire Database</a:t>
            </a:r>
            <a:endParaRPr kumimoji="0" lang="en-US" sz="3200" b="1" i="0" u="none" strike="noStrike" kern="0" cap="none" spc="0" normalizeH="0" baseline="0" noProof="0" dirty="0">
              <a:ln>
                <a:noFill/>
              </a:ln>
              <a:solidFill>
                <a:schemeClr val="bg1"/>
              </a:solidFill>
              <a:effectLst>
                <a:outerShdw blurRad="38100" dist="38100" dir="2700000" algn="tl">
                  <a:srgbClr val="000000"/>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par>
                          <p:cTn id="25" fill="hold">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par>
                          <p:cTn id="33" fill="hold">
                            <p:stCondLst>
                              <p:cond delay="3000"/>
                            </p:stCondLst>
                            <p:childTnLst>
                              <p:par>
                                <p:cTn id="34" presetID="9"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ssolv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ssolv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dissolve">
                                      <p:cBhvr>
                                        <p:cTn id="46" dur="500"/>
                                        <p:tgtEl>
                                          <p:spTgt spid="17"/>
                                        </p:tgtEl>
                                      </p:cBhvr>
                                    </p:animEffect>
                                  </p:childTnLst>
                                </p:cTn>
                              </p:par>
                            </p:childTnLst>
                          </p:cTn>
                        </p:par>
                        <p:par>
                          <p:cTn id="47" fill="hold">
                            <p:stCondLst>
                              <p:cond delay="500"/>
                            </p:stCondLst>
                            <p:childTnLst>
                              <p:par>
                                <p:cTn id="48" presetID="9"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childTnLst>
                          </p:cTn>
                        </p:par>
                        <p:par>
                          <p:cTn id="51" fill="hold">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dissolve">
                                      <p:cBhvr>
                                        <p:cTn id="54" dur="500"/>
                                        <p:tgtEl>
                                          <p:spTgt spid="19"/>
                                        </p:tgtEl>
                                      </p:cBhvr>
                                    </p:animEffect>
                                  </p:childTnLst>
                                </p:cTn>
                              </p:par>
                            </p:childTnLst>
                          </p:cTn>
                        </p:par>
                        <p:par>
                          <p:cTn id="55" fill="hold">
                            <p:stCondLst>
                              <p:cond delay="1500"/>
                            </p:stCondLst>
                            <p:childTnLst>
                              <p:par>
                                <p:cTn id="56" presetID="9" presetClass="entr" presetSubtype="0"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dissolve">
                                      <p:cBhvr>
                                        <p:cTn id="58" dur="500"/>
                                        <p:tgtEl>
                                          <p:spTgt spid="22"/>
                                        </p:tgtEl>
                                      </p:cBhvr>
                                    </p:animEffect>
                                  </p:childTnLst>
                                </p:cTn>
                              </p:par>
                            </p:childTnLst>
                          </p:cTn>
                        </p:par>
                        <p:par>
                          <p:cTn id="59" fill="hold">
                            <p:stCondLst>
                              <p:cond delay="2000"/>
                            </p:stCondLst>
                            <p:childTnLst>
                              <p:par>
                                <p:cTn id="60" presetID="9" presetClass="entr" presetSubtype="0"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dissolve">
                                      <p:cBhvr>
                                        <p:cTn id="62" dur="500"/>
                                        <p:tgtEl>
                                          <p:spTgt spid="23"/>
                                        </p:tgtEl>
                                      </p:cBhvr>
                                    </p:animEffect>
                                  </p:childTnLst>
                                </p:cTn>
                              </p:par>
                            </p:childTnLst>
                          </p:cTn>
                        </p:par>
                        <p:par>
                          <p:cTn id="63" fill="hold">
                            <p:stCondLst>
                              <p:cond delay="2500"/>
                            </p:stCondLst>
                            <p:childTnLst>
                              <p:par>
                                <p:cTn id="64" presetID="9" presetClass="entr" presetSubtype="0"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dissolve">
                                      <p:cBhvr>
                                        <p:cTn id="66" dur="500"/>
                                        <p:tgtEl>
                                          <p:spTgt spid="24"/>
                                        </p:tgtEl>
                                      </p:cBhvr>
                                    </p:animEffect>
                                  </p:childTnLst>
                                </p:cTn>
                              </p:par>
                            </p:childTnLst>
                          </p:cTn>
                        </p:par>
                        <p:par>
                          <p:cTn id="67" fill="hold">
                            <p:stCondLst>
                              <p:cond delay="3000"/>
                            </p:stCondLst>
                            <p:childTnLst>
                              <p:par>
                                <p:cTn id="68" presetID="9" presetClass="entr" presetSubtype="0" fill="hold" grpId="0"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dissolve">
                                      <p:cBhvr>
                                        <p:cTn id="70" dur="500"/>
                                        <p:tgtEl>
                                          <p:spTgt spid="25"/>
                                        </p:tgtEl>
                                      </p:cBhvr>
                                    </p:animEffect>
                                  </p:childTnLst>
                                </p:cTn>
                              </p:par>
                            </p:childTnLst>
                          </p:cTn>
                        </p:par>
                        <p:par>
                          <p:cTn id="71" fill="hold">
                            <p:stCondLst>
                              <p:cond delay="3500"/>
                            </p:stCondLst>
                            <p:childTnLst>
                              <p:par>
                                <p:cTn id="72" presetID="9" presetClass="entr" presetSubtype="0"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dissolve">
                                      <p:cBhvr>
                                        <p:cTn id="74" dur="500"/>
                                        <p:tgtEl>
                                          <p:spTgt spid="26"/>
                                        </p:tgtEl>
                                      </p:cBhvr>
                                    </p:animEffect>
                                  </p:childTnLst>
                                </p:cTn>
                              </p:par>
                            </p:childTnLst>
                          </p:cTn>
                        </p:par>
                        <p:par>
                          <p:cTn id="75" fill="hold">
                            <p:stCondLst>
                              <p:cond delay="4000"/>
                            </p:stCondLst>
                            <p:childTnLst>
                              <p:par>
                                <p:cTn id="76" presetID="9" presetClass="entr" presetSubtype="0" fill="hold" grpId="0" nodeType="after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dissolve">
                                      <p:cBhvr>
                                        <p:cTn id="7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0" grpId="0"/>
      <p:bldP spid="11" grpId="0"/>
      <p:bldP spid="12" grpId="0"/>
      <p:bldP spid="13" grpId="0"/>
      <p:bldP spid="15" grpId="0"/>
      <p:bldP spid="16" grpId="0"/>
      <p:bldP spid="17" grpId="0"/>
      <p:bldP spid="18" grpId="0"/>
      <p:bldP spid="19" grpId="0"/>
      <p:bldP spid="22" grpId="0"/>
      <p:bldP spid="23" grpId="0"/>
      <p:bldP spid="24" grpId="0"/>
      <p:bldP spid="25" grpId="0"/>
      <p:bldP spid="26"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How can the project findings be used?</a:t>
            </a:r>
            <a:endParaRPr lang="en-US" sz="3600" dirty="0"/>
          </a:p>
        </p:txBody>
      </p:sp>
      <p:sp>
        <p:nvSpPr>
          <p:cNvPr id="3" name="Content Placeholder 2"/>
          <p:cNvSpPr>
            <a:spLocks noGrp="1"/>
          </p:cNvSpPr>
          <p:nvPr>
            <p:ph idx="1"/>
          </p:nvPr>
        </p:nvSpPr>
        <p:spPr/>
        <p:txBody>
          <a:bodyPr/>
          <a:lstStyle/>
          <a:p>
            <a:r>
              <a:rPr lang="en-US" dirty="0" smtClean="0"/>
              <a:t>Master planning</a:t>
            </a:r>
          </a:p>
          <a:p>
            <a:r>
              <a:rPr lang="en-US" dirty="0" smtClean="0"/>
              <a:t>Emergency preparedness/future design improvements</a:t>
            </a:r>
          </a:p>
          <a:p>
            <a:r>
              <a:rPr lang="en-US" dirty="0" smtClean="0"/>
              <a:t>Tabletop exercises</a:t>
            </a:r>
          </a:p>
          <a:p>
            <a:r>
              <a:rPr lang="en-US" dirty="0" smtClean="0"/>
              <a:t>Emergency response plans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V="1">
            <a:off x="1893248" y="1181100"/>
            <a:ext cx="0" cy="51435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328848" y="1181100"/>
            <a:ext cx="0" cy="514350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srcRect/>
          <a:stretch>
            <a:fillRect/>
          </a:stretch>
        </p:blipFill>
        <p:spPr bwMode="auto">
          <a:xfrm>
            <a:off x="988647" y="0"/>
            <a:ext cx="8175426" cy="6858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O:\31123-000-NYC\Eng\write-ups\WQ and climate change\graphics\Weather and Water Quality_Working_101512.jpg"/>
          <p:cNvPicPr/>
          <p:nvPr/>
        </p:nvPicPr>
        <p:blipFill>
          <a:blip r:embed="rId2" cstate="print"/>
          <a:srcRect/>
          <a:stretch>
            <a:fillRect/>
          </a:stretch>
        </p:blipFill>
        <p:spPr bwMode="auto">
          <a:xfrm>
            <a:off x="0" y="0"/>
            <a:ext cx="9144000" cy="68580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1349115"/>
            <a:ext cx="9144000" cy="550888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4" name="Text Placeholder 3"/>
          <p:cNvSpPr>
            <a:spLocks noGrp="1"/>
          </p:cNvSpPr>
          <p:nvPr>
            <p:ph type="body" sz="half" idx="2"/>
          </p:nvPr>
        </p:nvSpPr>
        <p:spPr>
          <a:xfrm>
            <a:off x="253267" y="3455855"/>
            <a:ext cx="5722551" cy="1879600"/>
          </a:xfrm>
        </p:spPr>
        <p:txBody>
          <a:bodyPr>
            <a:noAutofit/>
          </a:bodyPr>
          <a:lstStyle/>
          <a:p>
            <a:pPr>
              <a:buFont typeface="Wingdings" pitchFamily="2" charset="2"/>
              <a:buChar char="q"/>
            </a:pPr>
            <a:r>
              <a:rPr lang="en-US" sz="2000" dirty="0" smtClean="0">
                <a:latin typeface="+mj-lt"/>
              </a:rPr>
              <a:t>  </a:t>
            </a:r>
            <a:r>
              <a:rPr lang="en-US" sz="2800" dirty="0" smtClean="0">
                <a:latin typeface="+mj-lt"/>
              </a:rPr>
              <a:t>Landsat 7 ETM+ visible bands:</a:t>
            </a:r>
          </a:p>
          <a:p>
            <a:pPr lvl="1">
              <a:buFont typeface="Arial" pitchFamily="34" charset="0"/>
              <a:buChar char="•"/>
            </a:pPr>
            <a:r>
              <a:rPr lang="en-US" sz="2400" dirty="0" smtClean="0">
                <a:latin typeface="+mj-lt"/>
              </a:rPr>
              <a:t> Band 1 =  450 – 515 nm (</a:t>
            </a:r>
            <a:r>
              <a:rPr lang="en-US" sz="2400" dirty="0" smtClean="0">
                <a:solidFill>
                  <a:schemeClr val="accent1">
                    <a:lumMod val="75000"/>
                  </a:schemeClr>
                </a:solidFill>
                <a:latin typeface="+mj-lt"/>
              </a:rPr>
              <a:t>Blue</a:t>
            </a:r>
            <a:r>
              <a:rPr lang="en-US" sz="2400" dirty="0" smtClean="0">
                <a:latin typeface="+mj-lt"/>
              </a:rPr>
              <a:t>)</a:t>
            </a:r>
          </a:p>
          <a:p>
            <a:pPr lvl="1">
              <a:buFont typeface="Arial" pitchFamily="34" charset="0"/>
              <a:buChar char="•"/>
            </a:pPr>
            <a:r>
              <a:rPr lang="en-US" sz="2400" dirty="0" smtClean="0">
                <a:latin typeface="+mj-lt"/>
              </a:rPr>
              <a:t> Band 2 =  525 – 605 nm (</a:t>
            </a:r>
            <a:r>
              <a:rPr lang="en-US" sz="2400" dirty="0" smtClean="0">
                <a:solidFill>
                  <a:schemeClr val="accent3">
                    <a:lumMod val="75000"/>
                  </a:schemeClr>
                </a:solidFill>
                <a:latin typeface="+mj-lt"/>
              </a:rPr>
              <a:t>Green</a:t>
            </a:r>
            <a:r>
              <a:rPr lang="en-US" sz="2400" dirty="0" smtClean="0">
                <a:latin typeface="+mj-lt"/>
              </a:rPr>
              <a:t>)</a:t>
            </a:r>
          </a:p>
          <a:p>
            <a:pPr lvl="1">
              <a:buFont typeface="Arial" pitchFamily="34" charset="0"/>
              <a:buChar char="•"/>
            </a:pPr>
            <a:r>
              <a:rPr lang="en-US" sz="2400" dirty="0" smtClean="0">
                <a:latin typeface="+mj-lt"/>
              </a:rPr>
              <a:t> Band 3 =  630 – 690 nm (</a:t>
            </a:r>
            <a:r>
              <a:rPr lang="en-US" sz="2400" dirty="0" smtClean="0">
                <a:solidFill>
                  <a:srgbClr val="FF0000"/>
                </a:solidFill>
                <a:latin typeface="+mj-lt"/>
              </a:rPr>
              <a:t>Red</a:t>
            </a:r>
            <a:r>
              <a:rPr lang="en-US" sz="2400" dirty="0" smtClean="0">
                <a:latin typeface="+mj-lt"/>
              </a:rPr>
              <a:t>)</a:t>
            </a:r>
          </a:p>
          <a:p>
            <a:pPr>
              <a:buFont typeface="Wingdings" pitchFamily="2" charset="2"/>
              <a:buChar char="q"/>
            </a:pPr>
            <a:r>
              <a:rPr lang="en-US" sz="2000" dirty="0" smtClean="0">
                <a:latin typeface="+mj-lt"/>
              </a:rPr>
              <a:t>  </a:t>
            </a:r>
            <a:r>
              <a:rPr lang="en-US" sz="2800" dirty="0" smtClean="0">
                <a:latin typeface="+mj-lt"/>
              </a:rPr>
              <a:t>Monitor chlorophyll-a and cyanobacteria blooms</a:t>
            </a:r>
          </a:p>
          <a:p>
            <a:pPr>
              <a:buFont typeface="Wingdings" pitchFamily="2" charset="2"/>
              <a:buChar char="q"/>
            </a:pPr>
            <a:r>
              <a:rPr lang="en-US" sz="2800" dirty="0" smtClean="0">
                <a:latin typeface="+mj-lt"/>
              </a:rPr>
              <a:t>Study lake dynamics</a:t>
            </a:r>
          </a:p>
          <a:p>
            <a:pPr lvl="1">
              <a:buFont typeface="Wingdings" pitchFamily="2" charset="2"/>
              <a:buChar char="q"/>
            </a:pPr>
            <a:endParaRPr lang="en-US" sz="2000" dirty="0" smtClean="0"/>
          </a:p>
          <a:p>
            <a:endParaRPr lang="en-US" sz="2000" u="sng" dirty="0" smtClean="0"/>
          </a:p>
          <a:p>
            <a:endParaRPr lang="en-US" sz="2000" u="sng" dirty="0" smtClean="0"/>
          </a:p>
        </p:txBody>
      </p:sp>
      <p:pic>
        <p:nvPicPr>
          <p:cNvPr id="15" name="Picture 2"/>
          <p:cNvPicPr>
            <a:picLocks noChangeAspect="1" noChangeArrowheads="1"/>
          </p:cNvPicPr>
          <p:nvPr/>
        </p:nvPicPr>
        <p:blipFill>
          <a:blip r:embed="rId3" cstate="print"/>
          <a:srcRect/>
          <a:stretch>
            <a:fillRect/>
          </a:stretch>
        </p:blipFill>
        <p:spPr bwMode="auto">
          <a:xfrm>
            <a:off x="487779" y="1439127"/>
            <a:ext cx="4531488" cy="1953228"/>
          </a:xfrm>
          <a:prstGeom prst="rect">
            <a:avLst/>
          </a:prstGeom>
          <a:noFill/>
          <a:ln w="3175">
            <a:solidFill>
              <a:schemeClr val="tx1"/>
            </a:solidFill>
            <a:miter lim="800000"/>
            <a:headEnd/>
            <a:tailEnd/>
          </a:ln>
        </p:spPr>
      </p:pic>
      <p:pic>
        <p:nvPicPr>
          <p:cNvPr id="18" name="Picture 17"/>
          <p:cNvPicPr>
            <a:picLocks noChangeAspect="1"/>
          </p:cNvPicPr>
          <p:nvPr/>
        </p:nvPicPr>
        <p:blipFill>
          <a:blip r:embed="rId4" cstate="print"/>
          <a:srcRect/>
          <a:stretch>
            <a:fillRect/>
          </a:stretch>
        </p:blipFill>
        <p:spPr bwMode="auto">
          <a:xfrm>
            <a:off x="5975818" y="1502627"/>
            <a:ext cx="2728696" cy="4058161"/>
          </a:xfrm>
          <a:prstGeom prst="rect">
            <a:avLst/>
          </a:prstGeom>
          <a:noFill/>
          <a:ln w="9525">
            <a:solidFill>
              <a:schemeClr val="tx1"/>
            </a:solidFill>
            <a:miter lim="800000"/>
            <a:headEnd/>
            <a:tailEnd/>
          </a:ln>
        </p:spPr>
      </p:pic>
      <p:sp>
        <p:nvSpPr>
          <p:cNvPr id="24" name="Rectangle 23"/>
          <p:cNvSpPr/>
          <p:nvPr/>
        </p:nvSpPr>
        <p:spPr>
          <a:xfrm>
            <a:off x="5696859" y="5605045"/>
            <a:ext cx="3403600" cy="369332"/>
          </a:xfrm>
          <a:prstGeom prst="rect">
            <a:avLst/>
          </a:prstGeom>
        </p:spPr>
        <p:txBody>
          <a:bodyPr wrap="square">
            <a:spAutoFit/>
          </a:bodyPr>
          <a:lstStyle/>
          <a:p>
            <a:r>
              <a:rPr lang="en-US" b="1" u="sng" dirty="0" smtClean="0"/>
              <a:t>Landsat Image of Lake Champlain </a:t>
            </a:r>
            <a:endParaRPr lang="en-US" b="1" u="sng" dirty="0"/>
          </a:p>
        </p:txBody>
      </p:sp>
      <p:sp>
        <p:nvSpPr>
          <p:cNvPr id="17" name="Title 1"/>
          <p:cNvSpPr>
            <a:spLocks noGrp="1"/>
          </p:cNvSpPr>
          <p:nvPr>
            <p:ph type="title"/>
          </p:nvPr>
        </p:nvSpPr>
        <p:spPr>
          <a:xfrm>
            <a:off x="587375" y="28105"/>
            <a:ext cx="8355013" cy="1191095"/>
          </a:xfrm>
        </p:spPr>
        <p:txBody>
          <a:bodyPr/>
          <a:lstStyle/>
          <a:p>
            <a:r>
              <a:rPr lang="en-US" sz="2800" dirty="0" smtClean="0"/>
              <a:t>Tools for Adaptation and Planning: Advanced Remote Sensors/ Monitoring (Research Data from Umass Amherst)</a:t>
            </a:r>
            <a:endParaRPr lang="en-US" sz="2800" dirty="0"/>
          </a:p>
        </p:txBody>
      </p:sp>
    </p:spTree>
    <p:extLst>
      <p:ext uri="{BB962C8B-B14F-4D97-AF65-F5344CB8AC3E}">
        <p14:creationId xmlns:p14="http://schemas.microsoft.com/office/powerpoint/2010/main" xmlns="" val="53220410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1081075" y="1790700"/>
            <a:ext cx="7948625" cy="3708400"/>
          </a:xfrm>
          <a:prstGeom prst="rect">
            <a:avLst/>
          </a:prstGeom>
          <a:noFill/>
        </p:spPr>
      </p:pic>
      <p:pic>
        <p:nvPicPr>
          <p:cNvPr id="8" name="Picture 7"/>
          <p:cNvPicPr>
            <a:picLocks noChangeAspect="1"/>
          </p:cNvPicPr>
          <p:nvPr/>
        </p:nvPicPr>
        <p:blipFill>
          <a:blip r:embed="rId4" cstate="print"/>
          <a:srcRect/>
          <a:stretch>
            <a:fillRect/>
          </a:stretch>
        </p:blipFill>
        <p:spPr bwMode="auto">
          <a:xfrm>
            <a:off x="-1" y="1130300"/>
            <a:ext cx="1301551" cy="4787900"/>
          </a:xfrm>
          <a:prstGeom prst="rect">
            <a:avLst/>
          </a:prstGeom>
          <a:noFill/>
          <a:ln w="9525">
            <a:noFill/>
            <a:miter lim="800000"/>
            <a:headEnd/>
            <a:tailEnd/>
          </a:ln>
        </p:spPr>
      </p:pic>
      <p:sp>
        <p:nvSpPr>
          <p:cNvPr id="9" name="Rectangle 8"/>
          <p:cNvSpPr/>
          <p:nvPr/>
        </p:nvSpPr>
        <p:spPr>
          <a:xfrm>
            <a:off x="1068375" y="1778000"/>
            <a:ext cx="277825" cy="30861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rot="16200000" flipH="1">
            <a:off x="971550" y="1379529"/>
            <a:ext cx="530221" cy="33656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H="1">
            <a:off x="88903" y="2360609"/>
            <a:ext cx="2090738" cy="541344"/>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2700" y="390149"/>
            <a:ext cx="9144000" cy="101566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smtClean="0">
                <a:ln w="6350"/>
                <a:solidFill>
                  <a:srgbClr val="C00000"/>
                </a:solidFill>
                <a:effectLst>
                  <a:outerShdw blurRad="38100" dist="38100" dir="2700000" algn="tl">
                    <a:srgbClr val="000000">
                      <a:alpha val="43137"/>
                    </a:srgbClr>
                  </a:outerShdw>
                </a:effectLst>
                <a:latin typeface="Arial Bold" pitchFamily="34" charset="0"/>
                <a:cs typeface="Arial Bold" pitchFamily="34" charset="0"/>
              </a:rPr>
              <a:t>Band Ratio Model </a:t>
            </a:r>
            <a:r>
              <a:rPr lang="en-US" sz="3600" b="1" spc="50" dirty="0" smtClean="0">
                <a:ln w="6350"/>
                <a:solidFill>
                  <a:srgbClr val="C00000"/>
                </a:solidFill>
                <a:effectLst>
                  <a:outerShdw blurRad="38100" dist="38100" dir="2700000" algn="tl">
                    <a:srgbClr val="000000">
                      <a:alpha val="43137"/>
                    </a:srgbClr>
                  </a:outerShdw>
                </a:effectLst>
                <a:latin typeface="Arial Bold" pitchFamily="34" charset="0"/>
                <a:cs typeface="Arial Bold" pitchFamily="34" charset="0"/>
              </a:rPr>
              <a:t>Results</a:t>
            </a:r>
          </a:p>
          <a:p>
            <a:pPr algn="ctr"/>
            <a:r>
              <a:rPr lang="en-US" sz="2400" b="1" spc="50" dirty="0" smtClean="0">
                <a:ln w="6350"/>
                <a:solidFill>
                  <a:srgbClr val="C00000"/>
                </a:solidFill>
                <a:effectLst>
                  <a:outerShdw blurRad="38100" dist="38100" dir="2700000" algn="tl">
                    <a:srgbClr val="000000">
                      <a:alpha val="43137"/>
                    </a:srgbClr>
                  </a:outerShdw>
                </a:effectLst>
                <a:latin typeface="Arial Bold" pitchFamily="34" charset="0"/>
                <a:cs typeface="Arial Bold" pitchFamily="34" charset="0"/>
              </a:rPr>
              <a:t>Landsat 7 ETM+</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784147" y="1337478"/>
            <a:ext cx="6209731" cy="1514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t>Distribution</a:t>
            </a:r>
          </a:p>
          <a:p>
            <a:pPr algn="ctr"/>
            <a:r>
              <a:rPr lang="en-US" dirty="0" smtClean="0"/>
              <a:t>Water quality degradation </a:t>
            </a:r>
          </a:p>
          <a:p>
            <a:pPr algn="ctr"/>
            <a:r>
              <a:rPr lang="en-US" dirty="0" smtClean="0"/>
              <a:t>(typ. Loss of residual and DBP formation)</a:t>
            </a:r>
          </a:p>
        </p:txBody>
      </p:sp>
      <p:sp>
        <p:nvSpPr>
          <p:cNvPr id="10" name="Rectangle 9"/>
          <p:cNvSpPr/>
          <p:nvPr/>
        </p:nvSpPr>
        <p:spPr>
          <a:xfrm>
            <a:off x="2784147" y="1337478"/>
            <a:ext cx="6209731" cy="1514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t>Treatment</a:t>
            </a:r>
          </a:p>
          <a:p>
            <a:pPr algn="ctr"/>
            <a:r>
              <a:rPr lang="en-US" dirty="0" smtClean="0"/>
              <a:t>Most plants can handle the increased pollutant load, but it is expensive</a:t>
            </a:r>
          </a:p>
        </p:txBody>
      </p:sp>
      <p:sp>
        <p:nvSpPr>
          <p:cNvPr id="9" name="Rectangle 8"/>
          <p:cNvSpPr/>
          <p:nvPr/>
        </p:nvSpPr>
        <p:spPr>
          <a:xfrm>
            <a:off x="2784147" y="1337478"/>
            <a:ext cx="6209731" cy="1514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t>Raw Water Supply</a:t>
            </a:r>
          </a:p>
          <a:p>
            <a:pPr algn="ctr"/>
            <a:r>
              <a:rPr lang="en-US" dirty="0" smtClean="0"/>
              <a:t>Increase in contaminants</a:t>
            </a:r>
          </a:p>
          <a:p>
            <a:pPr algn="ctr"/>
            <a:r>
              <a:rPr lang="en-US" dirty="0" smtClean="0"/>
              <a:t>(typ. microbial and NOM)</a:t>
            </a:r>
            <a:endParaRPr lang="en-US" dirty="0"/>
          </a:p>
        </p:txBody>
      </p:sp>
      <p:sp>
        <p:nvSpPr>
          <p:cNvPr id="12" name="Rectangle 11"/>
          <p:cNvSpPr/>
          <p:nvPr/>
        </p:nvSpPr>
        <p:spPr>
          <a:xfrm>
            <a:off x="2784147" y="1337478"/>
            <a:ext cx="6209731" cy="1514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t>Infrastructure</a:t>
            </a:r>
          </a:p>
          <a:p>
            <a:pPr algn="ctr"/>
            <a:r>
              <a:rPr lang="en-US" dirty="0" smtClean="0"/>
              <a:t>Power loss is the most common vulnerability</a:t>
            </a:r>
          </a:p>
        </p:txBody>
      </p:sp>
      <p:sp>
        <p:nvSpPr>
          <p:cNvPr id="16" name="Rounded Rectangle 15"/>
          <p:cNvSpPr/>
          <p:nvPr/>
        </p:nvSpPr>
        <p:spPr>
          <a:xfrm>
            <a:off x="3100317" y="2922898"/>
            <a:ext cx="2620370" cy="2347414"/>
          </a:xfrm>
          <a:prstGeom prst="roundRect">
            <a:avLst/>
          </a:prstGeom>
          <a:gradFill flip="none" rotWithShape="1">
            <a:gsLst>
              <a:gs pos="79000">
                <a:srgbClr val="FFFF00"/>
              </a:gs>
              <a:gs pos="76000">
                <a:srgbClr val="FBFCCC"/>
              </a:gs>
              <a:gs pos="100000">
                <a:srgbClr val="1F497D"/>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27296" y="1091824"/>
            <a:ext cx="2620370" cy="2347414"/>
          </a:xfrm>
          <a:prstGeom prst="roundRect">
            <a:avLst/>
          </a:prstGeom>
          <a:gradFill flip="none" rotWithShape="1">
            <a:gsLst>
              <a:gs pos="79000">
                <a:srgbClr val="FFFF00"/>
              </a:gs>
              <a:gs pos="76000">
                <a:srgbClr val="FBFCCC"/>
              </a:gs>
              <a:gs pos="100000">
                <a:srgbClr val="1F497D"/>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6523630" y="4510586"/>
            <a:ext cx="2620370" cy="2347414"/>
          </a:xfrm>
          <a:prstGeom prst="roundRect">
            <a:avLst/>
          </a:prstGeom>
          <a:gradFill flip="none" rotWithShape="1">
            <a:gsLst>
              <a:gs pos="79000">
                <a:srgbClr val="FFFF00"/>
              </a:gs>
              <a:gs pos="76000">
                <a:srgbClr val="FBFCCC"/>
              </a:gs>
              <a:gs pos="100000">
                <a:srgbClr val="1F497D"/>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r>
              <a:rPr lang="en-US" sz="3600" dirty="0" smtClean="0"/>
              <a:t>Some Summary Findings</a:t>
            </a:r>
          </a:p>
        </p:txBody>
      </p:sp>
      <p:pic>
        <p:nvPicPr>
          <p:cNvPr id="260099" name="Picture 3"/>
          <p:cNvPicPr>
            <a:picLocks noChangeAspect="1" noChangeArrowheads="1"/>
          </p:cNvPicPr>
          <p:nvPr/>
        </p:nvPicPr>
        <p:blipFill>
          <a:blip r:embed="rId3" cstate="print"/>
          <a:srcRect l="57164" t="45146" r="1316" b="5809"/>
          <a:stretch>
            <a:fillRect/>
          </a:stretch>
        </p:blipFill>
        <p:spPr bwMode="auto">
          <a:xfrm>
            <a:off x="6919413" y="4940488"/>
            <a:ext cx="1883393" cy="1624084"/>
          </a:xfrm>
          <a:prstGeom prst="rect">
            <a:avLst/>
          </a:prstGeom>
          <a:noFill/>
          <a:ln w="9525">
            <a:noFill/>
            <a:miter lim="800000"/>
            <a:headEnd/>
            <a:tailEnd/>
          </a:ln>
        </p:spPr>
      </p:pic>
      <p:pic>
        <p:nvPicPr>
          <p:cNvPr id="260098" name="Picture 2"/>
          <p:cNvPicPr>
            <a:picLocks noChangeAspect="1" noChangeArrowheads="1"/>
          </p:cNvPicPr>
          <p:nvPr/>
        </p:nvPicPr>
        <p:blipFill>
          <a:blip r:embed="rId4" cstate="print"/>
          <a:srcRect/>
          <a:stretch>
            <a:fillRect/>
          </a:stretch>
        </p:blipFill>
        <p:spPr bwMode="auto">
          <a:xfrm>
            <a:off x="463748" y="1446664"/>
            <a:ext cx="1842723" cy="1572194"/>
          </a:xfrm>
          <a:prstGeom prst="rect">
            <a:avLst/>
          </a:prstGeom>
          <a:noFill/>
          <a:ln w="9525">
            <a:noFill/>
            <a:miter lim="800000"/>
            <a:headEnd/>
            <a:tailEnd/>
          </a:ln>
        </p:spPr>
      </p:pic>
      <p:pic>
        <p:nvPicPr>
          <p:cNvPr id="260100" name="Picture 4"/>
          <p:cNvPicPr>
            <a:picLocks noChangeAspect="1" noChangeArrowheads="1"/>
          </p:cNvPicPr>
          <p:nvPr/>
        </p:nvPicPr>
        <p:blipFill>
          <a:blip r:embed="rId5" cstate="print"/>
          <a:srcRect/>
          <a:stretch>
            <a:fillRect/>
          </a:stretch>
        </p:blipFill>
        <p:spPr bwMode="auto">
          <a:xfrm>
            <a:off x="3509822" y="3384645"/>
            <a:ext cx="1816217" cy="1446662"/>
          </a:xfrm>
          <a:prstGeom prst="rect">
            <a:avLst/>
          </a:prstGeom>
          <a:noFill/>
          <a:ln w="9525">
            <a:noFill/>
            <a:miter lim="800000"/>
            <a:headEnd/>
            <a:tailEnd/>
          </a:ln>
        </p:spPr>
      </p:pic>
      <p:sp>
        <p:nvSpPr>
          <p:cNvPr id="7" name="Bent Arrow 6"/>
          <p:cNvSpPr/>
          <p:nvPr/>
        </p:nvSpPr>
        <p:spPr>
          <a:xfrm rot="10800000" flipH="1">
            <a:off x="4844955" y="4858603"/>
            <a:ext cx="2101755" cy="1023577"/>
          </a:xfrm>
          <a:prstGeom prst="bentArrow">
            <a:avLst>
              <a:gd name="adj1" fmla="val 25000"/>
              <a:gd name="adj2" fmla="val 2266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Bent Arrow 7"/>
          <p:cNvSpPr/>
          <p:nvPr/>
        </p:nvSpPr>
        <p:spPr>
          <a:xfrm rot="10800000" flipH="1">
            <a:off x="1326107" y="3086668"/>
            <a:ext cx="2101755" cy="1023577"/>
          </a:xfrm>
          <a:prstGeom prst="bentArrow">
            <a:avLst>
              <a:gd name="adj1" fmla="val 25000"/>
              <a:gd name="adj2" fmla="val 2266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2000"/>
                                        <p:tgtEl>
                                          <p:spTgt spid="14"/>
                                        </p:tgtEl>
                                      </p:cBhvr>
                                    </p:animEffect>
                                    <p:set>
                                      <p:cBhvr>
                                        <p:cTn id="16" dur="1" fill="hold">
                                          <p:stCondLst>
                                            <p:cond delay="1999"/>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2000"/>
                                        <p:tgtEl>
                                          <p:spTgt spid="10"/>
                                        </p:tgtEl>
                                      </p:cBhvr>
                                    </p:animEffect>
                                    <p:set>
                                      <p:cBhvr>
                                        <p:cTn id="27" dur="1" fill="hold">
                                          <p:stCondLst>
                                            <p:cond delay="1999"/>
                                          </p:stCondLst>
                                        </p:cTn>
                                        <p:tgtEl>
                                          <p:spTgt spid="1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000"/>
                                        <p:tgtEl>
                                          <p:spTgt spid="16"/>
                                        </p:tgtEl>
                                      </p:cBhvr>
                                    </p:animEffect>
                                    <p:set>
                                      <p:cBhvr>
                                        <p:cTn id="30" dur="1" fill="hold">
                                          <p:stCondLst>
                                            <p:cond delay="19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2000"/>
                                        <p:tgtEl>
                                          <p:spTgt spid="11"/>
                                        </p:tgtEl>
                                      </p:cBhvr>
                                    </p:animEffect>
                                    <p:set>
                                      <p:cBhvr>
                                        <p:cTn id="41" dur="1" fill="hold">
                                          <p:stCondLst>
                                            <p:cond delay="1999"/>
                                          </p:stCondLst>
                                        </p:cTn>
                                        <p:tgtEl>
                                          <p:spTgt spid="11"/>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17"/>
                                        </p:tgtEl>
                                      </p:cBhvr>
                                    </p:animEffect>
                                    <p:set>
                                      <p:cBhvr>
                                        <p:cTn id="44" dur="1" fill="hold">
                                          <p:stCondLst>
                                            <p:cond delay="19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2"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0" grpId="0" animBg="1"/>
      <p:bldP spid="10" grpId="1" animBg="1"/>
      <p:bldP spid="9" grpId="0" animBg="1"/>
      <p:bldP spid="9" grpId="1" animBg="1"/>
      <p:bldP spid="12" grpId="0" animBg="1"/>
      <p:bldP spid="16" grpId="0" animBg="1"/>
      <p:bldP spid="16" grpId="1" animBg="1"/>
      <p:bldP spid="16" grpId="2" animBg="1"/>
      <p:bldP spid="14" grpId="0" animBg="1"/>
      <p:bldP spid="14" grpId="1" animBg="1"/>
      <p:bldP spid="14" grpId="2" animBg="1"/>
      <p:bldP spid="17" grpId="0" animBg="1"/>
      <p:bldP spid="17" grpId="1" animBg="1"/>
      <p:bldP spid="17" grpId="2"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mean?</a:t>
            </a:r>
            <a:endParaRPr lang="en-US" dirty="0"/>
          </a:p>
        </p:txBody>
      </p:sp>
      <p:sp>
        <p:nvSpPr>
          <p:cNvPr id="4" name="Content Placeholder 3"/>
          <p:cNvSpPr>
            <a:spLocks noGrp="1"/>
          </p:cNvSpPr>
          <p:nvPr>
            <p:ph idx="1"/>
          </p:nvPr>
        </p:nvSpPr>
        <p:spPr>
          <a:xfrm>
            <a:off x="1016814" y="1462862"/>
            <a:ext cx="7941493" cy="5578450"/>
          </a:xfrm>
        </p:spPr>
        <p:txBody>
          <a:bodyPr/>
          <a:lstStyle/>
          <a:p>
            <a:r>
              <a:rPr lang="en-US" dirty="0" smtClean="0"/>
              <a:t>General drought conditions</a:t>
            </a:r>
          </a:p>
          <a:p>
            <a:pPr lvl="1"/>
            <a:r>
              <a:rPr lang="en-US" dirty="0" smtClean="0"/>
              <a:t>Gradual impact on source water quality</a:t>
            </a:r>
          </a:p>
          <a:p>
            <a:pPr lvl="1"/>
            <a:r>
              <a:rPr lang="en-US" dirty="0" smtClean="0"/>
              <a:t>Pathogens and DBPs affected</a:t>
            </a:r>
          </a:p>
          <a:p>
            <a:r>
              <a:rPr lang="en-US" dirty="0" smtClean="0"/>
              <a:t>Substantial rain events</a:t>
            </a:r>
          </a:p>
          <a:p>
            <a:pPr lvl="1"/>
            <a:r>
              <a:rPr lang="en-US" dirty="0" smtClean="0"/>
              <a:t>Rapid impact on water quality</a:t>
            </a:r>
          </a:p>
          <a:p>
            <a:pPr lvl="1"/>
            <a:r>
              <a:rPr lang="en-US" dirty="0" smtClean="0"/>
              <a:t>“Recovery” slower than initial impacts</a:t>
            </a:r>
          </a:p>
          <a:p>
            <a:r>
              <a:rPr lang="en-US" dirty="0" smtClean="0"/>
              <a:t>Changes in reservoirs</a:t>
            </a:r>
          </a:p>
          <a:p>
            <a:pPr lvl="1"/>
            <a:r>
              <a:rPr lang="en-US" dirty="0" smtClean="0"/>
              <a:t>Total water volume / coverage area</a:t>
            </a:r>
          </a:p>
          <a:p>
            <a:pPr lvl="1"/>
            <a:r>
              <a:rPr lang="en-US" dirty="0" smtClean="0"/>
              <a:t>Intake location relevant to surface</a:t>
            </a:r>
          </a:p>
          <a:p>
            <a:pPr lvl="1"/>
            <a:r>
              <a:rPr lang="en-US" dirty="0" smtClean="0"/>
              <a:t>Changes in nutrients, algae, etc.</a:t>
            </a:r>
          </a:p>
          <a:p>
            <a:r>
              <a:rPr lang="en-US" dirty="0" smtClean="0"/>
              <a:t>Changes in rivers</a:t>
            </a:r>
          </a:p>
          <a:p>
            <a:pPr lvl="1"/>
            <a:r>
              <a:rPr lang="en-US" dirty="0" smtClean="0"/>
              <a:t>Flow, turbidity, chemistry, runoff patterns</a:t>
            </a:r>
          </a:p>
          <a:p>
            <a:r>
              <a:rPr lang="en-US" dirty="0" smtClean="0"/>
              <a:t>Don’t forget about groundwater impacts</a:t>
            </a:r>
          </a:p>
          <a:p>
            <a:pPr lvl="1"/>
            <a:endParaRPr lang="en-US" dirty="0"/>
          </a:p>
        </p:txBody>
      </p:sp>
      <p:sp>
        <p:nvSpPr>
          <p:cNvPr id="5" name="Flowchart: Merge 4"/>
          <p:cNvSpPr/>
          <p:nvPr/>
        </p:nvSpPr>
        <p:spPr>
          <a:xfrm>
            <a:off x="7220607" y="2538256"/>
            <a:ext cx="1686910" cy="2349063"/>
          </a:xfrm>
          <a:prstGeom prst="flowChartMerge">
            <a:avLst/>
          </a:prstGeom>
          <a:gradFill>
            <a:gsLst>
              <a:gs pos="0">
                <a:srgbClr val="03D4A8"/>
              </a:gs>
              <a:gs pos="25000">
                <a:srgbClr val="21D6E0"/>
              </a:gs>
              <a:gs pos="75000">
                <a:srgbClr val="0087E6"/>
              </a:gs>
              <a:gs pos="100000">
                <a:srgbClr val="005CB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p:cNvSpPr txBox="1">
            <a:spLocks noChangeArrowheads="1"/>
          </p:cNvSpPr>
          <p:nvPr/>
        </p:nvSpPr>
        <p:spPr bwMode="auto">
          <a:xfrm>
            <a:off x="587375" y="123674"/>
            <a:ext cx="8355013" cy="506412"/>
          </a:xfrm>
          <a:prstGeom prst="rect">
            <a:avLst/>
          </a:prstGeom>
          <a:noFill/>
          <a:ln w="9525">
            <a:noFill/>
            <a:miter lim="800000"/>
            <a:headEnd/>
            <a:tailEnd/>
          </a:ln>
          <a:effectLst/>
        </p:spPr>
        <p:txBody>
          <a:bodyPr lIns="0" tIns="0" rIns="0" bIns="0"/>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pitchFamily="34" charset="0"/>
                <a:ea typeface="+mj-ea"/>
                <a:cs typeface="+mj-cs"/>
              </a:rPr>
              <a:t>Water Resource &amp; WQ Solution Cycle</a:t>
            </a:r>
            <a:endParaRPr kumimoji="0" lang="en-US" sz="3000" b="1" i="0" u="none" strike="noStrike" kern="0" cap="none" spc="0" normalizeH="0" baseline="0" noProof="0" dirty="0">
              <a:ln>
                <a:noFill/>
              </a:ln>
              <a:solidFill>
                <a:schemeClr val="bg1"/>
              </a:solidFill>
              <a:effectLst>
                <a:outerShdw blurRad="38100" dist="38100" dir="2700000" algn="tl">
                  <a:srgbClr val="000000"/>
                </a:outerShdw>
              </a:effectLst>
              <a:uLnTx/>
              <a:uFillTx/>
              <a:latin typeface="Arial" pitchFamily="34" charset="0"/>
              <a:ea typeface="+mj-ea"/>
              <a:cs typeface="+mj-cs"/>
            </a:endParaRPr>
          </a:p>
        </p:txBody>
      </p:sp>
      <p:pic>
        <p:nvPicPr>
          <p:cNvPr id="8" name="Picture 2"/>
          <p:cNvPicPr>
            <a:picLocks noChangeAspect="1" noChangeArrowheads="1"/>
          </p:cNvPicPr>
          <p:nvPr/>
        </p:nvPicPr>
        <p:blipFill>
          <a:blip r:embed="rId2" cstate="print"/>
          <a:srcRect/>
          <a:stretch>
            <a:fillRect/>
          </a:stretch>
        </p:blipFill>
        <p:spPr bwMode="auto">
          <a:xfrm>
            <a:off x="1042416" y="640080"/>
            <a:ext cx="7823086" cy="621792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782948" y="2966040"/>
            <a:ext cx="6289675" cy="470898"/>
          </a:xfrm>
        </p:spPr>
        <p:txBody>
          <a:bodyPr/>
          <a:lstStyle/>
          <a:p>
            <a:pPr marL="457200" indent="-457200" algn="ctr">
              <a:spcBef>
                <a:spcPts val="800"/>
              </a:spcBef>
              <a:defRPr/>
            </a:pPr>
            <a:r>
              <a:rPr lang="en-US" dirty="0" smtClean="0">
                <a:solidFill>
                  <a:srgbClr val="FFFFFF"/>
                </a:solidFill>
                <a:effectLst>
                  <a:outerShdw blurRad="38100" dist="38100" dir="2700000" algn="tl">
                    <a:srgbClr val="000000">
                      <a:alpha val="43137"/>
                    </a:srgbClr>
                  </a:outerShdw>
                </a:effectLst>
              </a:rPr>
              <a:t>Questions?</a:t>
            </a:r>
            <a:endParaRPr lang="en-US" dirty="0">
              <a:solidFill>
                <a:srgbClr val="FFFF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2010 to 2012: Years of Extremes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5231219" y="3146474"/>
            <a:ext cx="3912781" cy="371152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Droughts and Extreme Heat</a:t>
            </a:r>
            <a:endParaRPr lang="en-US" dirty="0"/>
          </a:p>
        </p:txBody>
      </p:sp>
      <p:sp>
        <p:nvSpPr>
          <p:cNvPr id="3" name="Content Placeholder 2"/>
          <p:cNvSpPr>
            <a:spLocks noGrp="1"/>
          </p:cNvSpPr>
          <p:nvPr>
            <p:ph idx="1"/>
          </p:nvPr>
        </p:nvSpPr>
        <p:spPr>
          <a:xfrm>
            <a:off x="1293813" y="1530350"/>
            <a:ext cx="7689850" cy="2074414"/>
          </a:xfrm>
        </p:spPr>
        <p:txBody>
          <a:bodyPr/>
          <a:lstStyle/>
          <a:p>
            <a:r>
              <a:rPr lang="en-US" dirty="0" smtClean="0"/>
              <a:t>2012: 63% of the continental U.S. affected by drought</a:t>
            </a:r>
          </a:p>
          <a:p>
            <a:r>
              <a:rPr lang="en-US" dirty="0" smtClean="0"/>
              <a:t>8/11 to 7/12: Warmest 12 month period ever recorded</a:t>
            </a:r>
          </a:p>
          <a:p>
            <a:r>
              <a:rPr lang="en-US" dirty="0" smtClean="0"/>
              <a:t>June 2012 heat wave: thousands of records broken</a:t>
            </a:r>
          </a:p>
          <a:p>
            <a:r>
              <a:rPr lang="en-US" dirty="0" smtClean="0"/>
              <a:t>2011: Texas drought</a:t>
            </a:r>
          </a:p>
          <a:p>
            <a:endParaRPr lang="en-US" dirty="0"/>
          </a:p>
        </p:txBody>
      </p:sp>
      <p:pic>
        <p:nvPicPr>
          <p:cNvPr id="5" name="Picture 2"/>
          <p:cNvPicPr>
            <a:picLocks noChangeAspect="1" noChangeArrowheads="1"/>
          </p:cNvPicPr>
          <p:nvPr/>
        </p:nvPicPr>
        <p:blipFill>
          <a:blip r:embed="rId3" cstate="print"/>
          <a:srcRect l="13523" t="40483" r="35227" b="11080"/>
          <a:stretch>
            <a:fillRect/>
          </a:stretch>
        </p:blipFill>
        <p:spPr bwMode="auto">
          <a:xfrm>
            <a:off x="531628" y="3247708"/>
            <a:ext cx="4170218" cy="3153092"/>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600" dirty="0" smtClean="0"/>
              <a:t>Historic Floods</a:t>
            </a:r>
            <a:endParaRPr lang="en-US" sz="3600" dirty="0"/>
          </a:p>
        </p:txBody>
      </p:sp>
      <p:sp>
        <p:nvSpPr>
          <p:cNvPr id="4" name="Content Placeholder 3"/>
          <p:cNvSpPr>
            <a:spLocks noGrp="1"/>
          </p:cNvSpPr>
          <p:nvPr>
            <p:ph idx="1"/>
          </p:nvPr>
        </p:nvSpPr>
        <p:spPr>
          <a:xfrm>
            <a:off x="1293813" y="1530350"/>
            <a:ext cx="4415871" cy="2428357"/>
          </a:xfrm>
        </p:spPr>
        <p:txBody>
          <a:bodyPr/>
          <a:lstStyle/>
          <a:p>
            <a:r>
              <a:rPr lang="en-US" dirty="0" smtClean="0"/>
              <a:t>2011 Missouri flood</a:t>
            </a:r>
          </a:p>
          <a:p>
            <a:r>
              <a:rPr lang="en-US" dirty="0" smtClean="0"/>
              <a:t>2011 Mississippi flood</a:t>
            </a:r>
          </a:p>
          <a:p>
            <a:r>
              <a:rPr lang="en-US" dirty="0" smtClean="0"/>
              <a:t>2010 wettest year over land</a:t>
            </a:r>
          </a:p>
          <a:p>
            <a:r>
              <a:rPr lang="en-US" dirty="0" smtClean="0"/>
              <a:t>2010 Tennessee's 1000 year flood kills 30, does $2.4 billion in damage</a:t>
            </a:r>
          </a:p>
          <a:p>
            <a:pPr algn="ctr"/>
            <a:endParaRPr lang="en-US" dirty="0"/>
          </a:p>
        </p:txBody>
      </p:sp>
      <p:pic>
        <p:nvPicPr>
          <p:cNvPr id="5" name="Picture 4"/>
          <p:cNvPicPr>
            <a:picLocks noChangeAspect="1"/>
          </p:cNvPicPr>
          <p:nvPr/>
        </p:nvPicPr>
        <p:blipFill>
          <a:blip r:embed="rId3" cstate="screen"/>
          <a:srcRect b="9882"/>
          <a:stretch>
            <a:fillRect/>
          </a:stretch>
        </p:blipFill>
        <p:spPr bwMode="auto">
          <a:xfrm>
            <a:off x="4564635" y="3689498"/>
            <a:ext cx="4579365" cy="3018374"/>
          </a:xfrm>
          <a:prstGeom prst="rect">
            <a:avLst/>
          </a:prstGeom>
          <a:noFill/>
          <a:ln w="9525">
            <a:noFill/>
            <a:miter lim="800000"/>
            <a:headEnd/>
            <a:tailEnd/>
          </a:ln>
          <a:scene3d>
            <a:camera prst="orthographicFront"/>
            <a:lightRig rig="threePt" dir="t"/>
          </a:scene3d>
          <a:sp3d>
            <a:bevelT/>
          </a:sp3d>
        </p:spPr>
      </p:pic>
      <p:pic>
        <p:nvPicPr>
          <p:cNvPr id="182273" name="Picture 1"/>
          <p:cNvPicPr>
            <a:picLocks noChangeAspect="1" noChangeArrowheads="1"/>
          </p:cNvPicPr>
          <p:nvPr/>
        </p:nvPicPr>
        <p:blipFill>
          <a:blip r:embed="rId4" cstate="print"/>
          <a:srcRect/>
          <a:stretch>
            <a:fillRect/>
          </a:stretch>
        </p:blipFill>
        <p:spPr bwMode="auto">
          <a:xfrm>
            <a:off x="5941271" y="1445602"/>
            <a:ext cx="3048000" cy="200025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2317898" y="4199860"/>
            <a:ext cx="2917936" cy="2398513"/>
          </a:xfrm>
          <a:prstGeom prst="rect">
            <a:avLst/>
          </a:prstGeom>
          <a:noFill/>
          <a:ln w="9525">
            <a:solidFill>
              <a:schemeClr val="tx1"/>
            </a:solidFill>
            <a:miter lim="800000"/>
            <a:headEnd/>
            <a:tailEnd/>
          </a:ln>
        </p:spPr>
      </p:pic>
      <p:pic>
        <p:nvPicPr>
          <p:cNvPr id="8" name="Picture 3"/>
          <p:cNvPicPr>
            <a:picLocks noChangeAspect="1" noChangeArrowheads="1"/>
          </p:cNvPicPr>
          <p:nvPr/>
        </p:nvPicPr>
        <p:blipFill>
          <a:blip r:embed="rId6" cstate="print"/>
          <a:srcRect/>
          <a:stretch>
            <a:fillRect/>
          </a:stretch>
        </p:blipFill>
        <p:spPr bwMode="auto">
          <a:xfrm>
            <a:off x="374671" y="4744602"/>
            <a:ext cx="2297977" cy="17234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Extreme Storms</a:t>
            </a:r>
            <a:endParaRPr lang="en-US" sz="3600" dirty="0"/>
          </a:p>
        </p:txBody>
      </p:sp>
      <p:sp>
        <p:nvSpPr>
          <p:cNvPr id="8" name="Content Placeholder 7"/>
          <p:cNvSpPr>
            <a:spLocks noGrp="1"/>
          </p:cNvSpPr>
          <p:nvPr>
            <p:ph idx="1"/>
          </p:nvPr>
        </p:nvSpPr>
        <p:spPr>
          <a:xfrm>
            <a:off x="1293813" y="1530350"/>
            <a:ext cx="7689850" cy="1260345"/>
          </a:xfrm>
        </p:spPr>
        <p:txBody>
          <a:bodyPr/>
          <a:lstStyle/>
          <a:p>
            <a:r>
              <a:rPr lang="en-US" dirty="0" smtClean="0"/>
              <a:t>Hurricanes Sandy, Isaac, Irene; Tropical Storm Lee</a:t>
            </a:r>
          </a:p>
          <a:p>
            <a:r>
              <a:rPr lang="en-US" dirty="0" smtClean="0"/>
              <a:t>2012 derecho – 3.4 million people lost power</a:t>
            </a:r>
          </a:p>
          <a:p>
            <a:r>
              <a:rPr lang="en-US" dirty="0" smtClean="0"/>
              <a:t>2011 record year for tornados</a:t>
            </a:r>
          </a:p>
        </p:txBody>
      </p:sp>
      <p:pic>
        <p:nvPicPr>
          <p:cNvPr id="9" name="Picture 5" descr="http://vielmetti.typepad.com/.a/6a00d8341c4f1a53ef017742df42cf970d-600wi"/>
          <p:cNvPicPr>
            <a:picLocks noChangeAspect="1" noChangeArrowheads="1"/>
          </p:cNvPicPr>
          <p:nvPr/>
        </p:nvPicPr>
        <p:blipFill>
          <a:blip r:embed="rId3" cstate="print"/>
          <a:srcRect/>
          <a:stretch>
            <a:fillRect/>
          </a:stretch>
        </p:blipFill>
        <p:spPr bwMode="auto">
          <a:xfrm>
            <a:off x="4003157" y="2721935"/>
            <a:ext cx="4375297" cy="3281473"/>
          </a:xfrm>
          <a:prstGeom prst="rect">
            <a:avLst/>
          </a:prstGeom>
          <a:noFill/>
        </p:spPr>
      </p:pic>
      <p:pic>
        <p:nvPicPr>
          <p:cNvPr id="8196" name="Picture 4" descr="http://www.snippetandink.com/wp-content/uploads/2012/11/epa_usa-hurricane-sandy-aftermath.jpeg"/>
          <p:cNvPicPr>
            <a:picLocks noChangeAspect="1" noChangeArrowheads="1"/>
          </p:cNvPicPr>
          <p:nvPr/>
        </p:nvPicPr>
        <p:blipFill>
          <a:blip r:embed="rId4" cstate="print"/>
          <a:srcRect/>
          <a:stretch>
            <a:fillRect/>
          </a:stretch>
        </p:blipFill>
        <p:spPr bwMode="auto">
          <a:xfrm>
            <a:off x="435935" y="3351660"/>
            <a:ext cx="4009878" cy="2539589"/>
          </a:xfrm>
          <a:prstGeom prst="rect">
            <a:avLst/>
          </a:prstGeom>
          <a:noFill/>
        </p:spPr>
      </p:pic>
      <p:pic>
        <p:nvPicPr>
          <p:cNvPr id="8198" name="Picture 6" descr="http://www.watershedpost.com/sites/default/files/esopus.jpg?1325795107"/>
          <p:cNvPicPr>
            <a:picLocks noChangeAspect="1" noChangeArrowheads="1"/>
          </p:cNvPicPr>
          <p:nvPr/>
        </p:nvPicPr>
        <p:blipFill>
          <a:blip r:embed="rId5" cstate="print"/>
          <a:srcRect/>
          <a:stretch>
            <a:fillRect/>
          </a:stretch>
        </p:blipFill>
        <p:spPr bwMode="auto">
          <a:xfrm>
            <a:off x="4572000" y="4733925"/>
            <a:ext cx="4572000" cy="212407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708291"/>
            <a:ext cx="8355013" cy="510909"/>
          </a:xfrm>
        </p:spPr>
        <p:txBody>
          <a:bodyPr/>
          <a:lstStyle/>
          <a:p>
            <a:r>
              <a:rPr lang="en-US" dirty="0" smtClean="0"/>
              <a:t>Wildfires</a:t>
            </a:r>
            <a:endParaRPr lang="en-US" dirty="0"/>
          </a:p>
        </p:txBody>
      </p:sp>
      <p:sp>
        <p:nvSpPr>
          <p:cNvPr id="3" name="Content Placeholder 2"/>
          <p:cNvSpPr>
            <a:spLocks noGrp="1"/>
          </p:cNvSpPr>
          <p:nvPr>
            <p:ph idx="1"/>
          </p:nvPr>
        </p:nvSpPr>
        <p:spPr>
          <a:xfrm>
            <a:off x="1293813" y="1530350"/>
            <a:ext cx="7689850" cy="800219"/>
          </a:xfrm>
        </p:spPr>
        <p:txBody>
          <a:bodyPr/>
          <a:lstStyle/>
          <a:p>
            <a:r>
              <a:rPr lang="en-US" b="1" dirty="0" smtClean="0"/>
              <a:t>Record-breaking wildfires in  AZ, CA, CO, ID, NM, OR, MT, and TX</a:t>
            </a:r>
          </a:p>
        </p:txBody>
      </p:sp>
      <p:pic>
        <p:nvPicPr>
          <p:cNvPr id="72708" name="Picture 4" descr="Smoke from a wildfire obscures Rampart Reservoir in Colorado Springs, Colorado."/>
          <p:cNvPicPr>
            <a:picLocks noChangeAspect="1" noChangeArrowheads="1"/>
          </p:cNvPicPr>
          <p:nvPr/>
        </p:nvPicPr>
        <p:blipFill>
          <a:blip r:embed="rId2" cstate="print"/>
          <a:srcRect/>
          <a:stretch>
            <a:fillRect/>
          </a:stretch>
        </p:blipFill>
        <p:spPr bwMode="auto">
          <a:xfrm>
            <a:off x="414670" y="2881423"/>
            <a:ext cx="4743893" cy="3557920"/>
          </a:xfrm>
          <a:prstGeom prst="rect">
            <a:avLst/>
          </a:prstGeom>
          <a:noFill/>
        </p:spPr>
      </p:pic>
      <p:pic>
        <p:nvPicPr>
          <p:cNvPr id="72706" name="Picture 2" descr="http://media.komonews.com/images/120702_colorado_fire_660.jpg"/>
          <p:cNvPicPr>
            <a:picLocks noChangeAspect="1" noChangeArrowheads="1"/>
          </p:cNvPicPr>
          <p:nvPr/>
        </p:nvPicPr>
        <p:blipFill>
          <a:blip r:embed="rId3" cstate="print"/>
          <a:srcRect/>
          <a:stretch>
            <a:fillRect/>
          </a:stretch>
        </p:blipFill>
        <p:spPr bwMode="auto">
          <a:xfrm>
            <a:off x="5275077" y="2062716"/>
            <a:ext cx="3339804" cy="2446781"/>
          </a:xfrm>
          <a:prstGeom prst="rect">
            <a:avLst/>
          </a:prstGeom>
          <a:noFill/>
        </p:spPr>
      </p:pic>
      <p:pic>
        <p:nvPicPr>
          <p:cNvPr id="72710" name="Picture 6" descr="File:Las Conchas Fire.jpg"/>
          <p:cNvPicPr>
            <a:picLocks noChangeAspect="1" noChangeArrowheads="1"/>
          </p:cNvPicPr>
          <p:nvPr/>
        </p:nvPicPr>
        <p:blipFill>
          <a:blip r:embed="rId4" cstate="print"/>
          <a:srcRect/>
          <a:stretch>
            <a:fillRect/>
          </a:stretch>
        </p:blipFill>
        <p:spPr bwMode="auto">
          <a:xfrm>
            <a:off x="5390706" y="4218143"/>
            <a:ext cx="3189768" cy="2572394"/>
          </a:xfrm>
          <a:prstGeom prst="rect">
            <a:avLst/>
          </a:prstGeom>
          <a:noFill/>
        </p:spPr>
      </p:pic>
    </p:spTree>
  </p:cSld>
  <p:clrMapOvr>
    <a:masterClrMapping/>
  </p:clrMapOvr>
</p:sld>
</file>

<file path=ppt/theme/theme1.xml><?xml version="1.0" encoding="utf-8"?>
<a:theme xmlns:a="http://schemas.openxmlformats.org/drawingml/2006/main" name="1_DFS_TAC_1">
  <a:themeElements>
    <a:clrScheme name="1_DFS_TAC_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FS_TAC_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DFS_TAC_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FS_TAC_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FS_TAC_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FS_TAC_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FS_TAC_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FS_TAC_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FS_TAC_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20720</TotalTime>
  <Words>2028</Words>
  <Application>Microsoft Office PowerPoint</Application>
  <PresentationFormat>On-screen Show (4:3)</PresentationFormat>
  <Paragraphs>239</Paragraphs>
  <Slides>46</Slides>
  <Notes>16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1_DFS_TAC_1</vt:lpstr>
      <vt:lpstr>Slide</vt:lpstr>
      <vt:lpstr>Extreme Weather Impacts on Water and Wastewater Utilities</vt:lpstr>
      <vt:lpstr>Objectives for Today’s Presentation</vt:lpstr>
      <vt:lpstr>Increasing Frequency and Intensity of Extreme Weather Events</vt:lpstr>
      <vt:lpstr>Slide 4</vt:lpstr>
      <vt:lpstr>2010 to 2012: Years of Extremes</vt:lpstr>
      <vt:lpstr>Droughts and Extreme Heat</vt:lpstr>
      <vt:lpstr>Historic Floods</vt:lpstr>
      <vt:lpstr>Extreme Storms</vt:lpstr>
      <vt:lpstr>Wildfires</vt:lpstr>
      <vt:lpstr>Tornados</vt:lpstr>
      <vt:lpstr>Extreme Weather Internationally </vt:lpstr>
      <vt:lpstr>How do we define extreme event?</vt:lpstr>
      <vt:lpstr>Impacts on Water Demands</vt:lpstr>
      <vt:lpstr>Future Projections Indicate Increased Variability in Water Supply and Demand</vt:lpstr>
      <vt:lpstr>Slide 15</vt:lpstr>
      <vt:lpstr>Slide 16</vt:lpstr>
      <vt:lpstr>Slide 17</vt:lpstr>
      <vt:lpstr>Slide 18</vt:lpstr>
      <vt:lpstr>Slide 19</vt:lpstr>
      <vt:lpstr>Slide 20</vt:lpstr>
      <vt:lpstr>Case Studies of Impacts on Reservoir Water Quality</vt:lpstr>
      <vt:lpstr>WaterRF 4324: Water Quality Impacts of Extreme Weather-Related Events Database</vt:lpstr>
      <vt:lpstr>Slide 23</vt:lpstr>
      <vt:lpstr>Slide 24</vt:lpstr>
      <vt:lpstr>Utility 2: DBPs from Droughts of 2002 and 2007</vt:lpstr>
      <vt:lpstr>DBPs Increase ~1 Year after Drought &amp; Refill</vt:lpstr>
      <vt:lpstr>Utility 2: Impacts &amp; Lessons</vt:lpstr>
      <vt:lpstr>Clarksville, Tennessee Flood</vt:lpstr>
      <vt:lpstr>ORSANCO: Microbial Loading to Ohio River During Wet Weather and CSOs</vt:lpstr>
      <vt:lpstr>Sydney Water: Microbial Impacts of Drought followed by Flood</vt:lpstr>
      <vt:lpstr>Slide 31</vt:lpstr>
      <vt:lpstr>Slide 32</vt:lpstr>
      <vt:lpstr>Source Water Quality Impacts</vt:lpstr>
      <vt:lpstr>Heavy Rain Impacts</vt:lpstr>
      <vt:lpstr>Tools for Adaptation and Planning: WaterQIEWE Tool – WaterRF 4324</vt:lpstr>
      <vt:lpstr>Slide 36</vt:lpstr>
      <vt:lpstr>Slide 37</vt:lpstr>
      <vt:lpstr>Slide 38</vt:lpstr>
      <vt:lpstr>How can the project findings be used?</vt:lpstr>
      <vt:lpstr>Slide 40</vt:lpstr>
      <vt:lpstr>Tools for Adaptation and Planning: Advanced Remote Sensors/ Monitoring (Research Data from Umass Amherst)</vt:lpstr>
      <vt:lpstr>Slide 42</vt:lpstr>
      <vt:lpstr>Some Summary Findings</vt:lpstr>
      <vt:lpstr>What does this mean?</vt:lpstr>
      <vt:lpstr>Slide 45</vt:lpstr>
      <vt:lpstr>Questions?</vt:lpstr>
    </vt:vector>
  </TitlesOfParts>
  <Company>Hazen and Sawyer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McMahon Webex</dc:title>
  <dc:creator>vmims</dc:creator>
  <cp:lastModifiedBy>Mike</cp:lastModifiedBy>
  <cp:revision>1783</cp:revision>
  <cp:lastPrinted>2012-09-20T19:24:23Z</cp:lastPrinted>
  <dcterms:created xsi:type="dcterms:W3CDTF">2004-12-13T16:38:44Z</dcterms:created>
  <dcterms:modified xsi:type="dcterms:W3CDTF">2013-01-04T15:32:36Z</dcterms:modified>
</cp:coreProperties>
</file>